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61" r:id="rId8"/>
    <p:sldId id="262" r:id="rId9"/>
    <p:sldId id="265" r:id="rId10"/>
    <p:sldId id="278" r:id="rId11"/>
    <p:sldId id="264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0000"/>
    <a:srgbClr val="FF9900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30" d="100"/>
          <a:sy n="30" d="100"/>
        </p:scale>
        <p:origin x="-90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09152-5E74-478E-BDA0-C9BBB1BE36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B07A1-0057-4467-9E32-BF0567DE44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BC472-ADD7-4D0B-9599-D7055ADA6C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1CDAB-5D2D-4CA5-ABE2-21047CA6BE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A59F5-9E1D-46C4-96B7-9E4CE7F9B1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E5A3D-FA28-4002-B7EB-A785EC3A38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2858C-B19D-4E70-8410-4CA8887CC8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323FF-DD18-4928-8B50-32FBAFAF22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9FE61-42AF-40B7-A7B6-FFF5A98904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B0212-E28D-4E63-844E-5842F628EB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9C5F3-3194-4B16-9577-8277DE928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47DCD90-971B-4FBB-90FC-95E51DCA60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7924800" cy="2743200"/>
          </a:xfrm>
        </p:spPr>
        <p:txBody>
          <a:bodyPr/>
          <a:lstStyle/>
          <a:p>
            <a:r>
              <a:rPr lang="en-US" sz="7200" dirty="0" smtClean="0"/>
              <a:t>  </a:t>
            </a:r>
            <a:endParaRPr lang="en-US" sz="7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715000"/>
            <a:ext cx="9144000" cy="1143000"/>
          </a:xfrm>
          <a:solidFill>
            <a:schemeClr val="tx1"/>
          </a:solidFill>
        </p:spPr>
        <p:txBody>
          <a:bodyPr/>
          <a:lstStyle/>
          <a:p>
            <a:r>
              <a:rPr lang="en-US" sz="6000">
                <a:solidFill>
                  <a:schemeClr val="bg1"/>
                </a:solidFill>
              </a:rPr>
              <a:t>Objective 9.20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43000"/>
          </a:xfrm>
          <a:solidFill>
            <a:srgbClr val="FF9900"/>
          </a:solidFill>
        </p:spPr>
        <p:txBody>
          <a:bodyPr/>
          <a:lstStyle/>
          <a:p>
            <a:r>
              <a:rPr lang="en-US" sz="6000" b="1">
                <a:solidFill>
                  <a:schemeClr val="bg1"/>
                </a:solidFill>
              </a:rPr>
              <a:t>TECHNOLOGY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228600" y="3733800"/>
            <a:ext cx="9601200" cy="3124200"/>
          </a:xfrm>
          <a:solidFill>
            <a:srgbClr val="99FF99"/>
          </a:solidFill>
        </p:spPr>
        <p:txBody>
          <a:bodyPr/>
          <a:lstStyle/>
          <a:p>
            <a:r>
              <a:rPr lang="en-US" sz="5400" dirty="0"/>
              <a:t>Example:</a:t>
            </a:r>
          </a:p>
          <a:p>
            <a:r>
              <a:rPr lang="en-US" sz="5400" smtClean="0"/>
              <a:t>computers</a:t>
            </a:r>
            <a:endParaRPr lang="en-US" sz="5400"/>
          </a:p>
          <a:p>
            <a:r>
              <a:rPr lang="en-US" sz="5400" dirty="0"/>
              <a:t>cell phones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3505200"/>
          </a:xfrm>
          <a:solidFill>
            <a:schemeClr val="bg1"/>
          </a:solidFill>
        </p:spPr>
        <p:txBody>
          <a:bodyPr/>
          <a:lstStyle/>
          <a:p>
            <a:r>
              <a:rPr lang="en-US" sz="6000" b="1">
                <a:solidFill>
                  <a:srgbClr val="CC0000"/>
                </a:solidFill>
              </a:rPr>
              <a:t>BENEFITS</a:t>
            </a:r>
            <a:br>
              <a:rPr lang="en-US" sz="6000" b="1">
                <a:solidFill>
                  <a:srgbClr val="CC0000"/>
                </a:solidFill>
              </a:rPr>
            </a:br>
            <a:r>
              <a:rPr lang="en-US" sz="6000" b="1">
                <a:solidFill>
                  <a:srgbClr val="CC0000"/>
                </a:solidFill>
              </a:rPr>
              <a:t>of</a:t>
            </a:r>
            <a:br>
              <a:rPr lang="en-US" sz="6000" b="1">
                <a:solidFill>
                  <a:srgbClr val="CC0000"/>
                </a:solidFill>
              </a:rPr>
            </a:br>
            <a:r>
              <a:rPr lang="en-US" sz="6000" b="1">
                <a:solidFill>
                  <a:srgbClr val="CC0000"/>
                </a:solidFill>
              </a:rPr>
              <a:t>international trade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6096000"/>
            <a:ext cx="8305800" cy="762000"/>
          </a:xfrm>
          <a:solidFill>
            <a:srgbClr val="99FF99"/>
          </a:solidFill>
        </p:spPr>
        <p:txBody>
          <a:bodyPr/>
          <a:lstStyle/>
          <a:p>
            <a:endParaRPr lang="en-US"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219200"/>
          </a:xfrm>
          <a:solidFill>
            <a:srgbClr val="FF9900"/>
          </a:solidFill>
        </p:spPr>
        <p:txBody>
          <a:bodyPr/>
          <a:lstStyle/>
          <a:p>
            <a:r>
              <a:rPr lang="en-US" sz="6000" b="1">
                <a:solidFill>
                  <a:srgbClr val="CC0000"/>
                </a:solidFill>
              </a:rPr>
              <a:t>BENEFITS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228600" y="3733800"/>
            <a:ext cx="9601200" cy="3124200"/>
          </a:xfrm>
          <a:solidFill>
            <a:srgbClr val="99FF99"/>
          </a:solidFill>
        </p:spPr>
        <p:txBody>
          <a:bodyPr/>
          <a:lstStyle/>
          <a:p>
            <a:r>
              <a:rPr lang="en-US" sz="6000"/>
              <a:t>Each country is able to get goods and services they may not be able to produce</a:t>
            </a:r>
            <a:endParaRPr lang="en-US"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219200"/>
          </a:xfrm>
          <a:solidFill>
            <a:srgbClr val="FF9900"/>
          </a:solidFill>
        </p:spPr>
        <p:txBody>
          <a:bodyPr/>
          <a:lstStyle/>
          <a:p>
            <a:r>
              <a:rPr lang="en-US" sz="6000" b="1">
                <a:solidFill>
                  <a:srgbClr val="CC0000"/>
                </a:solidFill>
              </a:rPr>
              <a:t>BENEFITS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228600" y="3733800"/>
            <a:ext cx="9601200" cy="3124200"/>
          </a:xfrm>
          <a:solidFill>
            <a:srgbClr val="99FF99"/>
          </a:solidFill>
        </p:spPr>
        <p:txBody>
          <a:bodyPr/>
          <a:lstStyle/>
          <a:p>
            <a:r>
              <a:rPr lang="en-US" sz="6000"/>
              <a:t>Goods and services</a:t>
            </a:r>
          </a:p>
          <a:p>
            <a:r>
              <a:rPr lang="en-US" sz="6000"/>
              <a:t>can be bought</a:t>
            </a:r>
          </a:p>
          <a:p>
            <a:r>
              <a:rPr lang="en-US" sz="6000"/>
              <a:t>at a lower price</a:t>
            </a:r>
            <a:endParaRPr lang="en-US"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219200"/>
          </a:xfrm>
          <a:solidFill>
            <a:srgbClr val="FF9900"/>
          </a:solidFill>
        </p:spPr>
        <p:txBody>
          <a:bodyPr/>
          <a:lstStyle/>
          <a:p>
            <a:r>
              <a:rPr lang="en-US" sz="6000" b="1">
                <a:solidFill>
                  <a:srgbClr val="CC0000"/>
                </a:solidFill>
              </a:rPr>
              <a:t>BENEFITS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733800"/>
            <a:ext cx="9144000" cy="3124200"/>
          </a:xfrm>
          <a:solidFill>
            <a:srgbClr val="99FF99"/>
          </a:solidFill>
        </p:spPr>
        <p:txBody>
          <a:bodyPr/>
          <a:lstStyle/>
          <a:p>
            <a:r>
              <a:rPr lang="en-US" sz="6000"/>
              <a:t>Efficiency and economic growth is promoted because of specialization</a:t>
            </a:r>
            <a:endParaRPr lang="en-US"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219200"/>
          </a:xfrm>
          <a:solidFill>
            <a:srgbClr val="FF9900"/>
          </a:solidFill>
        </p:spPr>
        <p:txBody>
          <a:bodyPr/>
          <a:lstStyle/>
          <a:p>
            <a:r>
              <a:rPr lang="en-US" sz="6000" b="1">
                <a:solidFill>
                  <a:srgbClr val="CC0000"/>
                </a:solidFill>
              </a:rPr>
              <a:t>BENEFITS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733800"/>
            <a:ext cx="9144000" cy="3124200"/>
          </a:xfrm>
          <a:solidFill>
            <a:srgbClr val="99FF99"/>
          </a:solidFill>
        </p:spPr>
        <p:txBody>
          <a:bodyPr/>
          <a:lstStyle/>
          <a:p>
            <a:r>
              <a:rPr lang="en-US" sz="6000"/>
              <a:t>A wider variety of goods is available to each country</a:t>
            </a:r>
            <a:endParaRPr lang="en-US"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3048000"/>
          </a:xfrm>
          <a:solidFill>
            <a:schemeClr val="bg1"/>
          </a:solidFill>
        </p:spPr>
        <p:txBody>
          <a:bodyPr/>
          <a:lstStyle/>
          <a:p>
            <a:r>
              <a:rPr lang="en-US" sz="6000" b="1">
                <a:solidFill>
                  <a:srgbClr val="CC0000"/>
                </a:solidFill>
              </a:rPr>
              <a:t>COSTS</a:t>
            </a:r>
            <a:br>
              <a:rPr lang="en-US" sz="6000" b="1">
                <a:solidFill>
                  <a:srgbClr val="CC0000"/>
                </a:solidFill>
              </a:rPr>
            </a:br>
            <a:r>
              <a:rPr lang="en-US" sz="6000" b="1">
                <a:solidFill>
                  <a:srgbClr val="CC0000"/>
                </a:solidFill>
              </a:rPr>
              <a:t>of</a:t>
            </a:r>
            <a:br>
              <a:rPr lang="en-US" sz="6000" b="1">
                <a:solidFill>
                  <a:srgbClr val="CC0000"/>
                </a:solidFill>
              </a:rPr>
            </a:br>
            <a:r>
              <a:rPr lang="en-US" sz="6000" b="1">
                <a:solidFill>
                  <a:srgbClr val="CC0000"/>
                </a:solidFill>
              </a:rPr>
              <a:t>international trade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6019800"/>
            <a:ext cx="8153400" cy="838200"/>
          </a:xfrm>
          <a:solidFill>
            <a:srgbClr val="99FF99"/>
          </a:solidFill>
        </p:spPr>
        <p:txBody>
          <a:bodyPr/>
          <a:lstStyle/>
          <a:p>
            <a:endParaRPr lang="en-US"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371600"/>
          </a:xfrm>
          <a:solidFill>
            <a:srgbClr val="FF9900"/>
          </a:solidFill>
        </p:spPr>
        <p:txBody>
          <a:bodyPr/>
          <a:lstStyle/>
          <a:p>
            <a:r>
              <a:rPr lang="en-US" sz="6000" b="1">
                <a:solidFill>
                  <a:srgbClr val="CC0000"/>
                </a:solidFill>
              </a:rPr>
              <a:t>COSTS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715000"/>
            <a:ext cx="9144000" cy="1143000"/>
          </a:xfrm>
          <a:solidFill>
            <a:srgbClr val="99FF99"/>
          </a:solidFill>
        </p:spPr>
        <p:txBody>
          <a:bodyPr/>
          <a:lstStyle/>
          <a:p>
            <a:r>
              <a:rPr lang="en-US" sz="5400"/>
              <a:t>Increased competition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371600"/>
          </a:xfrm>
          <a:solidFill>
            <a:srgbClr val="FF9900"/>
          </a:solidFill>
        </p:spPr>
        <p:txBody>
          <a:bodyPr/>
          <a:lstStyle/>
          <a:p>
            <a:r>
              <a:rPr lang="en-US" sz="6000" b="1">
                <a:solidFill>
                  <a:srgbClr val="CC0000"/>
                </a:solidFill>
              </a:rPr>
              <a:t>COSTS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715000"/>
            <a:ext cx="9144000" cy="1143000"/>
          </a:xfrm>
          <a:solidFill>
            <a:srgbClr val="99FF99"/>
          </a:solidFill>
        </p:spPr>
        <p:txBody>
          <a:bodyPr/>
          <a:lstStyle/>
          <a:p>
            <a:r>
              <a:rPr lang="en-US" sz="5400"/>
              <a:t>Lower prices for producer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371600"/>
          </a:xfrm>
          <a:solidFill>
            <a:srgbClr val="FF9900"/>
          </a:solidFill>
        </p:spPr>
        <p:txBody>
          <a:bodyPr/>
          <a:lstStyle/>
          <a:p>
            <a:r>
              <a:rPr lang="en-US" sz="6000" b="1">
                <a:solidFill>
                  <a:srgbClr val="CC0000"/>
                </a:solidFill>
              </a:rPr>
              <a:t>COSTS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715000"/>
            <a:ext cx="9144000" cy="1143000"/>
          </a:xfrm>
          <a:solidFill>
            <a:srgbClr val="99FF99"/>
          </a:solidFill>
        </p:spPr>
        <p:txBody>
          <a:bodyPr/>
          <a:lstStyle/>
          <a:p>
            <a:r>
              <a:rPr lang="en-US" sz="5400"/>
              <a:t>Loss of jobs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114800"/>
            <a:ext cx="9144000" cy="2743200"/>
          </a:xfrm>
          <a:solidFill>
            <a:srgbClr val="99FF99"/>
          </a:solidFill>
        </p:spPr>
        <p:txBody>
          <a:bodyPr/>
          <a:lstStyle/>
          <a:p>
            <a:r>
              <a:rPr lang="en-US" sz="7200"/>
              <a:t>INTERNATIONAL</a:t>
            </a:r>
            <a:br>
              <a:rPr lang="en-US" sz="7200"/>
            </a:br>
            <a:r>
              <a:rPr lang="en-US" sz="7200"/>
              <a:t>TRADE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39200" y="6324600"/>
            <a:ext cx="76200" cy="152400"/>
          </a:xfrm>
        </p:spPr>
        <p:txBody>
          <a:bodyPr/>
          <a:lstStyle/>
          <a:p>
            <a:endParaRPr lang="en-US" sz="6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371600"/>
          </a:xfrm>
          <a:solidFill>
            <a:srgbClr val="FF9900"/>
          </a:solidFill>
        </p:spPr>
        <p:txBody>
          <a:bodyPr/>
          <a:lstStyle/>
          <a:p>
            <a:r>
              <a:rPr lang="en-US" sz="6000" b="1">
                <a:solidFill>
                  <a:srgbClr val="CC0000"/>
                </a:solidFill>
              </a:rPr>
              <a:t>COSTS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715000"/>
            <a:ext cx="9144000" cy="1143000"/>
          </a:xfrm>
          <a:solidFill>
            <a:srgbClr val="99FF99"/>
          </a:solidFill>
        </p:spPr>
        <p:txBody>
          <a:bodyPr/>
          <a:lstStyle/>
          <a:p>
            <a:r>
              <a:rPr lang="en-US" sz="5400"/>
              <a:t>Relocation of companies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915400" cy="3124200"/>
          </a:xfrm>
          <a:solidFill>
            <a:srgbClr val="99FF99"/>
          </a:solidFill>
        </p:spPr>
        <p:txBody>
          <a:bodyPr/>
          <a:lstStyle/>
          <a:p>
            <a:r>
              <a:rPr lang="en-US" sz="6000"/>
              <a:t>Assess the</a:t>
            </a:r>
          </a:p>
          <a:p>
            <a:r>
              <a:rPr lang="en-US" sz="6000"/>
              <a:t>costs and benefits</a:t>
            </a:r>
          </a:p>
          <a:p>
            <a:r>
              <a:rPr lang="en-US" sz="6000"/>
              <a:t>of international trade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43000"/>
          </a:xfrm>
          <a:solidFill>
            <a:srgbClr val="FF9900"/>
          </a:solidFill>
        </p:spPr>
        <p:txBody>
          <a:bodyPr/>
          <a:lstStyle/>
          <a:p>
            <a:r>
              <a:rPr lang="en-US" sz="6000" b="1">
                <a:solidFill>
                  <a:schemeClr val="bg1"/>
                </a:solidFill>
              </a:rPr>
              <a:t>GLOBAL ECONOMY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733800"/>
            <a:ext cx="9144000" cy="3124200"/>
          </a:xfrm>
          <a:solidFill>
            <a:srgbClr val="99FF99"/>
          </a:solidFill>
        </p:spPr>
        <p:txBody>
          <a:bodyPr/>
          <a:lstStyle/>
          <a:p>
            <a:r>
              <a:rPr lang="en-US" sz="6000" dirty="0"/>
              <a:t>is the buying and selling of</a:t>
            </a:r>
          </a:p>
          <a:p>
            <a:r>
              <a:rPr lang="en-US" sz="6000" dirty="0"/>
              <a:t> goods &amp; services</a:t>
            </a:r>
          </a:p>
          <a:p>
            <a:r>
              <a:rPr lang="en-US" sz="6000" dirty="0" smtClean="0"/>
              <a:t>To a worldwide market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43000"/>
          </a:xfrm>
          <a:solidFill>
            <a:srgbClr val="FF9900"/>
          </a:solidFill>
        </p:spPr>
        <p:txBody>
          <a:bodyPr/>
          <a:lstStyle/>
          <a:p>
            <a:r>
              <a:rPr lang="en-US" sz="6000" b="1">
                <a:solidFill>
                  <a:schemeClr val="bg1"/>
                </a:solidFill>
              </a:rPr>
              <a:t>INTERDEPENDENCE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228600" y="3733800"/>
            <a:ext cx="9601200" cy="3124200"/>
          </a:xfrm>
          <a:solidFill>
            <a:srgbClr val="99FF99"/>
          </a:solidFill>
        </p:spPr>
        <p:txBody>
          <a:bodyPr/>
          <a:lstStyle/>
          <a:p>
            <a:r>
              <a:rPr lang="en-US" sz="6000" dirty="0"/>
              <a:t>is the reliance of countries</a:t>
            </a:r>
          </a:p>
          <a:p>
            <a:r>
              <a:rPr lang="en-US" sz="6000" dirty="0"/>
              <a:t>on one another for</a:t>
            </a:r>
          </a:p>
          <a:p>
            <a:r>
              <a:rPr lang="en-US" sz="5400" dirty="0"/>
              <a:t>products, services, raw materials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43000"/>
          </a:xfrm>
          <a:solidFill>
            <a:srgbClr val="FF9900"/>
          </a:solidFill>
        </p:spPr>
        <p:txBody>
          <a:bodyPr/>
          <a:lstStyle/>
          <a:p>
            <a:r>
              <a:rPr lang="en-US" sz="6000" b="1">
                <a:solidFill>
                  <a:schemeClr val="bg1"/>
                </a:solidFill>
              </a:rPr>
              <a:t>INTERDEPENDENCE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228600" y="3733800"/>
            <a:ext cx="9601200" cy="3124200"/>
          </a:xfrm>
          <a:solidFill>
            <a:srgbClr val="99FF99"/>
          </a:solidFill>
        </p:spPr>
        <p:txBody>
          <a:bodyPr/>
          <a:lstStyle/>
          <a:p>
            <a:r>
              <a:rPr lang="en-US" sz="6000" dirty="0" smtClean="0"/>
              <a:t>All nations buy and sell goods and services to increase their wealth!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43000"/>
          </a:xfrm>
          <a:solidFill>
            <a:srgbClr val="FF9900"/>
          </a:solidFill>
        </p:spPr>
        <p:txBody>
          <a:bodyPr/>
          <a:lstStyle/>
          <a:p>
            <a:r>
              <a:rPr lang="en-US" sz="6000" b="1">
                <a:solidFill>
                  <a:schemeClr val="bg1"/>
                </a:solidFill>
              </a:rPr>
              <a:t>SPECIALIZATION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228600" y="3733800"/>
            <a:ext cx="9601200" cy="3124200"/>
          </a:xfrm>
          <a:solidFill>
            <a:srgbClr val="99FF99"/>
          </a:solidFill>
        </p:spPr>
        <p:txBody>
          <a:bodyPr/>
          <a:lstStyle/>
          <a:p>
            <a:r>
              <a:rPr lang="en-US" sz="6000"/>
              <a:t>is the offering of </a:t>
            </a:r>
          </a:p>
          <a:p>
            <a:r>
              <a:rPr lang="en-US" sz="6000"/>
              <a:t> goods, services, and resources a nation does best</a:t>
            </a:r>
            <a:endParaRPr lang="en-US"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43000"/>
          </a:xfrm>
          <a:solidFill>
            <a:srgbClr val="FF9900"/>
          </a:solidFill>
        </p:spPr>
        <p:txBody>
          <a:bodyPr/>
          <a:lstStyle/>
          <a:p>
            <a:r>
              <a:rPr lang="en-US" sz="6000" b="1">
                <a:solidFill>
                  <a:schemeClr val="bg1"/>
                </a:solidFill>
              </a:rPr>
              <a:t>SPECIALIZATION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228600" y="2590800"/>
            <a:ext cx="9601200" cy="4267200"/>
          </a:xfrm>
          <a:solidFill>
            <a:srgbClr val="99FF99"/>
          </a:solidFill>
        </p:spPr>
        <p:txBody>
          <a:bodyPr/>
          <a:lstStyle/>
          <a:p>
            <a:r>
              <a:rPr lang="en-US" sz="6000" dirty="0"/>
              <a:t>example:</a:t>
            </a:r>
          </a:p>
          <a:p>
            <a:r>
              <a:rPr lang="en-US" sz="6000" smtClean="0"/>
              <a:t>Middle Eastern</a:t>
            </a:r>
            <a:r>
              <a:rPr lang="en-US" sz="6000" smtClean="0"/>
              <a:t> </a:t>
            </a:r>
            <a:r>
              <a:rPr lang="en-US" sz="6000" dirty="0"/>
              <a:t>countries – oil</a:t>
            </a:r>
          </a:p>
          <a:p>
            <a:r>
              <a:rPr lang="en-US" sz="6000" dirty="0"/>
              <a:t>Costa Rica – bananas</a:t>
            </a:r>
          </a:p>
          <a:p>
            <a:r>
              <a:rPr lang="en-US" sz="6000" dirty="0"/>
              <a:t>Japan - technology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43000"/>
          </a:xfrm>
          <a:solidFill>
            <a:srgbClr val="FF9900"/>
          </a:solidFill>
        </p:spPr>
        <p:txBody>
          <a:bodyPr/>
          <a:lstStyle/>
          <a:p>
            <a:r>
              <a:rPr lang="en-US" sz="6000" b="1">
                <a:solidFill>
                  <a:schemeClr val="bg1"/>
                </a:solidFill>
              </a:rPr>
              <a:t>TECHNOLOGY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457200" y="3733800"/>
            <a:ext cx="9601200" cy="3124200"/>
          </a:xfrm>
          <a:solidFill>
            <a:srgbClr val="99FF99"/>
          </a:solidFill>
        </p:spPr>
        <p:txBody>
          <a:bodyPr/>
          <a:lstStyle/>
          <a:p>
            <a:r>
              <a:rPr lang="en-US" sz="5400" dirty="0" smtClean="0"/>
              <a:t>can lower the price of goods due to technological advances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173</Words>
  <Application>Microsoft Office PowerPoint</Application>
  <PresentationFormat>On-screen Show (4:3)</PresentationFormat>
  <Paragraphs>50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  </vt:lpstr>
      <vt:lpstr>INTERNATIONAL TRADE</vt:lpstr>
      <vt:lpstr>Slide 3</vt:lpstr>
      <vt:lpstr>GLOBAL ECONOMY</vt:lpstr>
      <vt:lpstr>INTERDEPENDENCE</vt:lpstr>
      <vt:lpstr>INTERDEPENDENCE</vt:lpstr>
      <vt:lpstr>SPECIALIZATION</vt:lpstr>
      <vt:lpstr>SPECIALIZATION</vt:lpstr>
      <vt:lpstr>TECHNOLOGY</vt:lpstr>
      <vt:lpstr>TECHNOLOGY</vt:lpstr>
      <vt:lpstr>BENEFITS of international trade</vt:lpstr>
      <vt:lpstr>BENEFITS</vt:lpstr>
      <vt:lpstr>BENEFITS</vt:lpstr>
      <vt:lpstr>BENEFITS</vt:lpstr>
      <vt:lpstr>BENEFITS</vt:lpstr>
      <vt:lpstr>COSTS of international trade</vt:lpstr>
      <vt:lpstr>COSTS</vt:lpstr>
      <vt:lpstr>COSTS</vt:lpstr>
      <vt:lpstr>COSTS</vt:lpstr>
      <vt:lpstr>COSTS</vt:lpstr>
      <vt:lpstr>Slide 21</vt:lpstr>
    </vt:vector>
  </TitlesOfParts>
  <Company>vbcps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TRADE</dc:title>
  <dc:creator>VBCPS VBCPS</dc:creator>
  <cp:lastModifiedBy>rwarbuck</cp:lastModifiedBy>
  <cp:revision>12</cp:revision>
  <dcterms:created xsi:type="dcterms:W3CDTF">2004-05-14T18:15:32Z</dcterms:created>
  <dcterms:modified xsi:type="dcterms:W3CDTF">2011-05-05T15:28:52Z</dcterms:modified>
</cp:coreProperties>
</file>