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6"/>
  </p:handoutMasterIdLst>
  <p:sldIdLst>
    <p:sldId id="257" r:id="rId2"/>
    <p:sldId id="261" r:id="rId3"/>
    <p:sldId id="329" r:id="rId4"/>
    <p:sldId id="365" r:id="rId5"/>
    <p:sldId id="330" r:id="rId6"/>
    <p:sldId id="331" r:id="rId7"/>
    <p:sldId id="332" r:id="rId8"/>
    <p:sldId id="333" r:id="rId9"/>
    <p:sldId id="334" r:id="rId10"/>
    <p:sldId id="335" r:id="rId11"/>
    <p:sldId id="355" r:id="rId12"/>
    <p:sldId id="354" r:id="rId13"/>
    <p:sldId id="326" r:id="rId14"/>
    <p:sldId id="327" r:id="rId15"/>
    <p:sldId id="395" r:id="rId16"/>
    <p:sldId id="328" r:id="rId17"/>
    <p:sldId id="356" r:id="rId18"/>
    <p:sldId id="357" r:id="rId19"/>
    <p:sldId id="263" r:id="rId20"/>
    <p:sldId id="318" r:id="rId21"/>
    <p:sldId id="319" r:id="rId22"/>
    <p:sldId id="321" r:id="rId23"/>
    <p:sldId id="322" r:id="rId24"/>
    <p:sldId id="324" r:id="rId25"/>
    <p:sldId id="345" r:id="rId26"/>
    <p:sldId id="347" r:id="rId27"/>
    <p:sldId id="348" r:id="rId28"/>
    <p:sldId id="267" r:id="rId29"/>
    <p:sldId id="383" r:id="rId30"/>
    <p:sldId id="385" r:id="rId31"/>
    <p:sldId id="386" r:id="rId32"/>
    <p:sldId id="390" r:id="rId33"/>
    <p:sldId id="391" r:id="rId34"/>
    <p:sldId id="265" r:id="rId35"/>
    <p:sldId id="277" r:id="rId36"/>
    <p:sldId id="279" r:id="rId37"/>
    <p:sldId id="361" r:id="rId38"/>
    <p:sldId id="283" r:id="rId39"/>
    <p:sldId id="362" r:id="rId40"/>
    <p:sldId id="375" r:id="rId41"/>
    <p:sldId id="376" r:id="rId42"/>
    <p:sldId id="380" r:id="rId43"/>
    <p:sldId id="266" r:id="rId44"/>
    <p:sldId id="284" r:id="rId45"/>
    <p:sldId id="268" r:id="rId46"/>
    <p:sldId id="298" r:id="rId47"/>
    <p:sldId id="299" r:id="rId48"/>
    <p:sldId id="300" r:id="rId49"/>
    <p:sldId id="269" r:id="rId50"/>
    <p:sldId id="308" r:id="rId51"/>
    <p:sldId id="310" r:id="rId52"/>
    <p:sldId id="359" r:id="rId53"/>
    <p:sldId id="311" r:id="rId54"/>
    <p:sldId id="312" r:id="rId5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6600"/>
    <a:srgbClr val="D60093"/>
    <a:srgbClr val="660066"/>
    <a:srgbClr val="00FF00"/>
    <a:srgbClr val="777777"/>
    <a:srgbClr val="FF33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48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04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5431621-F48B-4532-BD33-65F8E66351B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838337-8A8F-4A38-B99F-CCC05EB12A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5C7EA-65CF-4792-8AE0-EE0B17B737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00AF89-29C1-4D2F-A8C5-CDFD9F763F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B603A8-2301-4E2D-B11D-6E51B790F0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62558E-5006-48FE-AA80-5F9F1C5912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C575B7-2F12-4BC8-956C-59D2E07A26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C9F717-EE6E-4E2B-8316-352C96359E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6CE95A-02D6-4F3F-889B-F5EB5F7CDB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B4824D-2C71-4825-BE7D-301C66D470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3A19D-7EE9-4976-9AAB-F71D501567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3564C5-111C-43DF-96CC-B2B4988739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CB6CB7F-D59E-465F-9346-12B5CB68ABF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horzBrick">
          <a:fgClr>
            <a:srgbClr val="FF0000"/>
          </a:fgClr>
          <a:bgClr>
            <a:schemeClr val="accent2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382000" cy="6248400"/>
          </a:xfrm>
          <a:solidFill>
            <a:srgbClr val="FFFF99"/>
          </a:solidFill>
        </p:spPr>
        <p:txBody>
          <a:bodyPr/>
          <a:lstStyle/>
          <a:p>
            <a:r>
              <a:rPr lang="en-US" sz="6600"/>
              <a:t>How did</a:t>
            </a:r>
            <a:br>
              <a:rPr lang="en-US" sz="6600"/>
            </a:br>
            <a:r>
              <a:rPr lang="en-US" sz="6600">
                <a:solidFill>
                  <a:srgbClr val="660066"/>
                </a:solidFill>
              </a:rPr>
              <a:t>democratic ideals</a:t>
            </a:r>
            <a:r>
              <a:rPr lang="en-US" sz="6600"/>
              <a:t> and </a:t>
            </a:r>
            <a:r>
              <a:rPr lang="en-US" sz="6600">
                <a:solidFill>
                  <a:srgbClr val="FF3300"/>
                </a:solidFill>
              </a:rPr>
              <a:t>key documents</a:t>
            </a:r>
            <a:r>
              <a:rPr lang="en-US" sz="6600"/>
              <a:t> shape the development of government in the United States?</a:t>
            </a:r>
          </a:p>
        </p:txBody>
      </p:sp>
    </p:spTree>
  </p:cSld>
  <p:clrMapOvr>
    <a:masterClrMapping/>
  </p:clrMapOvr>
  <p:transition spd="slow">
    <p:checke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848600" cy="5257800"/>
          </a:xfrm>
          <a:solidFill>
            <a:schemeClr val="bg1"/>
          </a:solidFill>
        </p:spPr>
        <p:txBody>
          <a:bodyPr/>
          <a:lstStyle/>
          <a:p>
            <a:r>
              <a:rPr lang="en-US" sz="7200"/>
              <a:t>said:</a:t>
            </a:r>
            <a:br>
              <a:rPr lang="en-US" sz="7200"/>
            </a:br>
            <a:r>
              <a:rPr lang="en-US" sz="7200"/>
              <a:t>property could not be taken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848600" cy="5257800"/>
          </a:xfrm>
          <a:solidFill>
            <a:schemeClr val="bg1"/>
          </a:solidFill>
        </p:spPr>
        <p:txBody>
          <a:bodyPr/>
          <a:lstStyle/>
          <a:p>
            <a:r>
              <a:rPr lang="en-US" sz="7200" b="1" u="sng">
                <a:solidFill>
                  <a:srgbClr val="FF6600"/>
                </a:solidFill>
              </a:rPr>
              <a:t>Charter of the Virginia Company of London</a:t>
            </a:r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848600" cy="5257800"/>
          </a:xfrm>
          <a:solidFill>
            <a:schemeClr val="bg1"/>
          </a:solidFill>
        </p:spPr>
        <p:txBody>
          <a:bodyPr/>
          <a:lstStyle/>
          <a:p>
            <a:r>
              <a:rPr lang="en-US" sz="7200"/>
              <a:t>granted and signed in 1606 by King James of England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848600" cy="5257800"/>
          </a:xfrm>
          <a:solidFill>
            <a:schemeClr val="bg1"/>
          </a:solidFill>
        </p:spPr>
        <p:txBody>
          <a:bodyPr/>
          <a:lstStyle/>
          <a:p>
            <a:r>
              <a:rPr lang="en-US" sz="7200">
                <a:solidFill>
                  <a:srgbClr val="FF3300"/>
                </a:solidFill>
              </a:rPr>
              <a:t>outlined the</a:t>
            </a:r>
            <a:br>
              <a:rPr lang="en-US" sz="7200">
                <a:solidFill>
                  <a:srgbClr val="FF3300"/>
                </a:solidFill>
              </a:rPr>
            </a:br>
            <a:r>
              <a:rPr lang="en-US" sz="7200">
                <a:solidFill>
                  <a:srgbClr val="FF3300"/>
                </a:solidFill>
              </a:rPr>
              <a:t>government</a:t>
            </a:r>
            <a:br>
              <a:rPr lang="en-US" sz="7200">
                <a:solidFill>
                  <a:srgbClr val="FF3300"/>
                </a:solidFill>
              </a:rPr>
            </a:br>
            <a:r>
              <a:rPr lang="en-US" sz="7200">
                <a:solidFill>
                  <a:srgbClr val="FF3300"/>
                </a:solidFill>
              </a:rPr>
              <a:t>for the colony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848600" cy="5257800"/>
          </a:xfrm>
          <a:solidFill>
            <a:schemeClr val="bg1"/>
          </a:solidFill>
        </p:spPr>
        <p:txBody>
          <a:bodyPr/>
          <a:lstStyle/>
          <a:p>
            <a:r>
              <a:rPr lang="en-US" sz="7200"/>
              <a:t>It was a business</a:t>
            </a:r>
            <a:br>
              <a:rPr lang="en-US" sz="7200"/>
            </a:br>
            <a:r>
              <a:rPr lang="en-US" sz="7200"/>
              <a:t>agreement</a:t>
            </a:r>
            <a:br>
              <a:rPr lang="en-US" sz="7200"/>
            </a:br>
            <a:r>
              <a:rPr lang="en-US" sz="4800">
                <a:solidFill>
                  <a:srgbClr val="FF660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848600" cy="5257800"/>
          </a:xfrm>
          <a:solidFill>
            <a:schemeClr val="bg1"/>
          </a:solidFill>
        </p:spPr>
        <p:txBody>
          <a:bodyPr/>
          <a:lstStyle/>
          <a:p>
            <a:r>
              <a:rPr lang="en-US" sz="7200"/>
              <a:t>It was a business</a:t>
            </a:r>
            <a:br>
              <a:rPr lang="en-US" sz="7200"/>
            </a:br>
            <a:r>
              <a:rPr lang="en-US" sz="7200"/>
              <a:t>agreement</a:t>
            </a:r>
            <a:br>
              <a:rPr lang="en-US" sz="7200"/>
            </a:br>
            <a:r>
              <a:rPr lang="en-US" sz="6600">
                <a:solidFill>
                  <a:srgbClr val="FF6600"/>
                </a:solidFill>
              </a:rPr>
              <a:t>BUT…it is a step toward a U.S. Constitution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848600" cy="5257800"/>
          </a:xfrm>
          <a:solidFill>
            <a:schemeClr val="bg1"/>
          </a:solidFill>
        </p:spPr>
        <p:txBody>
          <a:bodyPr/>
          <a:lstStyle/>
          <a:p>
            <a:r>
              <a:rPr lang="en-US" sz="7200"/>
              <a:t>colonists had same</a:t>
            </a:r>
            <a:br>
              <a:rPr lang="en-US" sz="7200"/>
            </a:br>
            <a:r>
              <a:rPr lang="en-US" sz="7200"/>
              <a:t>freedoms and rights</a:t>
            </a:r>
            <a:br>
              <a:rPr lang="en-US" sz="7200"/>
            </a:br>
            <a:r>
              <a:rPr lang="en-US" sz="7200"/>
              <a:t>as citizens in England</a:t>
            </a:r>
            <a:endParaRPr lang="en-US"/>
          </a:p>
        </p:txBody>
      </p:sp>
      <p:sp>
        <p:nvSpPr>
          <p:cNvPr id="77827" name="WordArt 3"/>
          <p:cNvSpPr>
            <a:spLocks noChangeArrowheads="1" noChangeShapeType="1" noTextEdit="1"/>
          </p:cNvSpPr>
          <p:nvPr/>
        </p:nvSpPr>
        <p:spPr bwMode="auto">
          <a:xfrm>
            <a:off x="685800" y="228600"/>
            <a:ext cx="78486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important</a:t>
            </a:r>
          </a:p>
        </p:txBody>
      </p:sp>
      <p:sp>
        <p:nvSpPr>
          <p:cNvPr id="77828" name="WordArt 4"/>
          <p:cNvSpPr>
            <a:spLocks noChangeArrowheads="1" noChangeShapeType="1" noTextEdit="1"/>
          </p:cNvSpPr>
          <p:nvPr/>
        </p:nvSpPr>
        <p:spPr bwMode="auto">
          <a:xfrm>
            <a:off x="685800" y="5638800"/>
            <a:ext cx="78486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important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78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78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78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78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animBg="1"/>
      <p:bldP spid="7782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848600" cy="5486400"/>
          </a:xfrm>
          <a:solidFill>
            <a:schemeClr val="bg1"/>
          </a:solidFill>
        </p:spPr>
        <p:txBody>
          <a:bodyPr/>
          <a:lstStyle/>
          <a:p>
            <a:pPr algn="l"/>
            <a:r>
              <a:rPr lang="en-US" sz="7200"/>
              <a:t>colonist arrived in…</a:t>
            </a:r>
            <a:br>
              <a:rPr lang="en-US" sz="7200"/>
            </a:br>
            <a:r>
              <a:rPr lang="en-US" sz="7200"/>
              <a:t/>
            </a:r>
            <a:br>
              <a:rPr lang="en-US" sz="7200"/>
            </a:br>
            <a:r>
              <a:rPr lang="en-US" sz="7200"/>
              <a:t/>
            </a:r>
            <a:br>
              <a:rPr lang="en-US" sz="7200"/>
            </a:br>
            <a:r>
              <a:rPr lang="en-US" sz="7200"/>
              <a:t/>
            </a:r>
            <a:br>
              <a:rPr lang="en-US" sz="7200"/>
            </a:br>
            <a:endParaRPr lang="en-US"/>
          </a:p>
        </p:txBody>
      </p:sp>
      <p:sp>
        <p:nvSpPr>
          <p:cNvPr id="110595" name="WordArt 3"/>
          <p:cNvSpPr>
            <a:spLocks noChangeArrowheads="1" noChangeShapeType="1" noTextEdit="1"/>
          </p:cNvSpPr>
          <p:nvPr/>
        </p:nvSpPr>
        <p:spPr bwMode="auto">
          <a:xfrm>
            <a:off x="838200" y="2057400"/>
            <a:ext cx="3810000" cy="4038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9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1607</a:t>
            </a:r>
          </a:p>
        </p:txBody>
      </p:sp>
      <p:pic>
        <p:nvPicPr>
          <p:cNvPr id="11059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2895600"/>
            <a:ext cx="3581400" cy="347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848600" cy="5257800"/>
          </a:xfrm>
          <a:solidFill>
            <a:schemeClr val="bg1"/>
          </a:solidFill>
        </p:spPr>
        <p:txBody>
          <a:bodyPr/>
          <a:lstStyle/>
          <a:p>
            <a:pPr algn="l"/>
            <a:r>
              <a:rPr lang="en-US" sz="7200"/>
              <a:t>called the colony…</a:t>
            </a:r>
            <a:br>
              <a:rPr lang="en-US" sz="7200"/>
            </a:br>
            <a:r>
              <a:rPr lang="en-US" sz="7200"/>
              <a:t/>
            </a:r>
            <a:br>
              <a:rPr lang="en-US" sz="7200"/>
            </a:br>
            <a:r>
              <a:rPr lang="en-US" sz="7200"/>
              <a:t/>
            </a:r>
            <a:br>
              <a:rPr lang="en-US" sz="7200"/>
            </a:br>
            <a:r>
              <a:rPr lang="en-US" sz="7200"/>
              <a:t/>
            </a:r>
            <a:br>
              <a:rPr lang="en-US" sz="7200"/>
            </a:br>
            <a:endParaRPr lang="en-US"/>
          </a:p>
        </p:txBody>
      </p:sp>
      <p:sp>
        <p:nvSpPr>
          <p:cNvPr id="111619" name="WordArt 3"/>
          <p:cNvSpPr>
            <a:spLocks noChangeArrowheads="1" noChangeShapeType="1" noTextEdit="1"/>
          </p:cNvSpPr>
          <p:nvPr/>
        </p:nvSpPr>
        <p:spPr bwMode="auto">
          <a:xfrm>
            <a:off x="685800" y="1905000"/>
            <a:ext cx="7086600" cy="38100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9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Jamestown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16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600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848600" cy="5257800"/>
          </a:xfrm>
          <a:solidFill>
            <a:schemeClr val="bg1"/>
          </a:solidFill>
        </p:spPr>
        <p:txBody>
          <a:bodyPr/>
          <a:lstStyle/>
          <a:p>
            <a:r>
              <a:rPr lang="en-US"/>
              <a:t>(review)</a:t>
            </a:r>
            <a:r>
              <a:rPr lang="en-US" sz="7200"/>
              <a:t/>
            </a:r>
            <a:br>
              <a:rPr lang="en-US" sz="7200"/>
            </a:br>
            <a:r>
              <a:rPr lang="en-US" sz="7200"/>
              <a:t>MAYFLOWER</a:t>
            </a:r>
            <a:br>
              <a:rPr lang="en-US" sz="7200"/>
            </a:br>
            <a:r>
              <a:rPr lang="en-US" sz="7200"/>
              <a:t>COMPACT</a:t>
            </a:r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848600" cy="5791200"/>
          </a:xfrm>
          <a:solidFill>
            <a:schemeClr val="bg1"/>
          </a:solidFill>
        </p:spPr>
        <p:txBody>
          <a:bodyPr/>
          <a:lstStyle/>
          <a:p>
            <a:r>
              <a:rPr lang="en-US" sz="5400"/>
              <a:t>(review)</a:t>
            </a:r>
            <a:r>
              <a:rPr lang="en-US" sz="7200"/>
              <a:t/>
            </a:r>
            <a:br>
              <a:rPr lang="en-US" sz="7200"/>
            </a:br>
            <a:r>
              <a:rPr lang="en-US" sz="7200"/>
              <a:t>MAGNA CARTA</a:t>
            </a:r>
            <a:br>
              <a:rPr lang="en-US" sz="7200"/>
            </a:br>
            <a:r>
              <a:rPr lang="en-US" sz="7200"/>
              <a:t/>
            </a:r>
            <a:br>
              <a:rPr lang="en-US" sz="7200"/>
            </a:br>
            <a:r>
              <a:rPr lang="en-US" sz="7200"/>
              <a:t/>
            </a:r>
            <a:br>
              <a:rPr lang="en-US" sz="7200"/>
            </a:br>
            <a:endParaRPr lang="en-US" sz="720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0" y="2667000"/>
            <a:ext cx="6583363" cy="369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600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848600" cy="5257800"/>
          </a:xfrm>
          <a:solidFill>
            <a:schemeClr val="bg1"/>
          </a:solidFill>
        </p:spPr>
        <p:txBody>
          <a:bodyPr/>
          <a:lstStyle/>
          <a:p>
            <a:pPr algn="l"/>
            <a:r>
              <a:rPr lang="en-US" sz="7200"/>
              <a:t>	</a:t>
            </a:r>
            <a:br>
              <a:rPr lang="en-US" sz="7200"/>
            </a:br>
            <a:r>
              <a:rPr lang="en-US" sz="7200"/>
              <a:t/>
            </a:r>
            <a:br>
              <a:rPr lang="en-US" sz="7200"/>
            </a:br>
            <a:r>
              <a:rPr lang="en-US" sz="7200"/>
              <a:t/>
            </a:r>
            <a:br>
              <a:rPr lang="en-US" sz="7200"/>
            </a:br>
            <a:r>
              <a:rPr lang="en-US" sz="7200"/>
              <a:t>   </a:t>
            </a:r>
            <a:r>
              <a:rPr lang="en-US" sz="9600"/>
              <a:t>1620</a:t>
            </a:r>
            <a:endParaRPr lang="en-US" sz="7200"/>
          </a:p>
        </p:txBody>
      </p:sp>
      <p:pic>
        <p:nvPicPr>
          <p:cNvPr id="6758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1371600"/>
            <a:ext cx="4105275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600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848600" cy="5257800"/>
          </a:xfrm>
          <a:solidFill>
            <a:schemeClr val="bg1"/>
          </a:solidFill>
        </p:spPr>
        <p:txBody>
          <a:bodyPr/>
          <a:lstStyle/>
          <a:p>
            <a:r>
              <a:rPr lang="en-US" sz="7200"/>
              <a:t>written &amp; signed by</a:t>
            </a:r>
            <a:br>
              <a:rPr lang="en-US" sz="7200"/>
            </a:br>
            <a:r>
              <a:rPr lang="en-US" sz="7200"/>
              <a:t>41 Pilgrims on the Mayflower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600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848600" cy="5257800"/>
          </a:xfrm>
          <a:solidFill>
            <a:schemeClr val="bg1"/>
          </a:solidFill>
        </p:spPr>
        <p:txBody>
          <a:bodyPr/>
          <a:lstStyle/>
          <a:p>
            <a:r>
              <a:rPr lang="en-US" sz="7200"/>
              <a:t>established a</a:t>
            </a:r>
            <a:br>
              <a:rPr lang="en-US" sz="7200"/>
            </a:br>
            <a:r>
              <a:rPr lang="en-US" sz="7200"/>
              <a:t>government</a:t>
            </a:r>
            <a:br>
              <a:rPr lang="en-US" sz="7200"/>
            </a:br>
            <a:r>
              <a:rPr lang="en-US" sz="7200"/>
              <a:t>by the people</a:t>
            </a:r>
            <a:br>
              <a:rPr lang="en-US" sz="7200"/>
            </a:br>
            <a:endParaRPr lang="en-US" sz="7200"/>
          </a:p>
        </p:txBody>
      </p:sp>
      <p:sp>
        <p:nvSpPr>
          <p:cNvPr id="70659" name="AutoShape 3"/>
          <p:cNvSpPr>
            <a:spLocks noChangeArrowheads="1"/>
          </p:cNvSpPr>
          <p:nvPr/>
        </p:nvSpPr>
        <p:spPr bwMode="auto">
          <a:xfrm>
            <a:off x="0" y="1219200"/>
            <a:ext cx="2257425" cy="1905000"/>
          </a:xfrm>
          <a:prstGeom prst="star5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600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848600" cy="5257800"/>
          </a:xfrm>
          <a:solidFill>
            <a:schemeClr val="bg1"/>
          </a:solidFill>
        </p:spPr>
        <p:txBody>
          <a:bodyPr/>
          <a:lstStyle/>
          <a:p>
            <a:r>
              <a:rPr lang="en-US" sz="7200"/>
              <a:t>Pilgrims could</a:t>
            </a:r>
            <a:br>
              <a:rPr lang="en-US" sz="7200"/>
            </a:br>
            <a:r>
              <a:rPr lang="en-US" sz="7200"/>
              <a:t>decide on laws and choose leaders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600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848600" cy="5257800"/>
          </a:xfrm>
          <a:solidFill>
            <a:schemeClr val="bg1"/>
          </a:solidFill>
        </p:spPr>
        <p:txBody>
          <a:bodyPr/>
          <a:lstStyle/>
          <a:p>
            <a:r>
              <a:rPr lang="en-US" sz="7200"/>
              <a:t>everyone equal</a:t>
            </a:r>
            <a:br>
              <a:rPr lang="en-US" sz="7200"/>
            </a:br>
            <a:r>
              <a:rPr lang="en-US" sz="7200"/>
              <a:t>under the law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848600" cy="6248400"/>
          </a:xfrm>
          <a:solidFill>
            <a:schemeClr val="bg1"/>
          </a:solidFill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1689</a:t>
            </a:r>
            <a:r>
              <a:rPr lang="en-US" sz="7200">
                <a:solidFill>
                  <a:schemeClr val="tx1"/>
                </a:solidFill>
              </a:rPr>
              <a:t/>
            </a:r>
            <a:br>
              <a:rPr lang="en-US" sz="7200">
                <a:solidFill>
                  <a:schemeClr val="tx1"/>
                </a:solidFill>
              </a:rPr>
            </a:br>
            <a:r>
              <a:rPr lang="en-US" sz="7200">
                <a:solidFill>
                  <a:schemeClr val="tx1"/>
                </a:solidFill>
              </a:rPr>
              <a:t>ENGLISH</a:t>
            </a:r>
            <a:br>
              <a:rPr lang="en-US" sz="7200">
                <a:solidFill>
                  <a:schemeClr val="tx1"/>
                </a:solidFill>
              </a:rPr>
            </a:br>
            <a:r>
              <a:rPr lang="en-US" sz="7200">
                <a:solidFill>
                  <a:schemeClr val="tx1"/>
                </a:solidFill>
              </a:rPr>
              <a:t>BILL OF RIGHTS</a:t>
            </a:r>
            <a:br>
              <a:rPr lang="en-US" sz="7200">
                <a:solidFill>
                  <a:schemeClr val="tx1"/>
                </a:solidFill>
              </a:rPr>
            </a:br>
            <a:r>
              <a:rPr lang="en-US" sz="7200">
                <a:solidFill>
                  <a:schemeClr val="tx1"/>
                </a:solidFill>
              </a:rPr>
              <a:t/>
            </a:r>
            <a:br>
              <a:rPr lang="en-US" sz="7200">
                <a:solidFill>
                  <a:schemeClr val="tx1"/>
                </a:solidFill>
              </a:rPr>
            </a:br>
            <a:r>
              <a:rPr lang="en-US" sz="7200">
                <a:solidFill>
                  <a:schemeClr val="tx1"/>
                </a:solidFill>
              </a:rPr>
              <a:t/>
            </a:r>
            <a:br>
              <a:rPr lang="en-US" sz="7200">
                <a:solidFill>
                  <a:schemeClr val="tx1"/>
                </a:solidFill>
              </a:rPr>
            </a:br>
            <a:endParaRPr lang="en-US" sz="7200">
              <a:solidFill>
                <a:schemeClr val="tx1"/>
              </a:solidFill>
            </a:endParaRPr>
          </a:p>
        </p:txBody>
      </p:sp>
      <p:pic>
        <p:nvPicPr>
          <p:cNvPr id="9728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4600" y="3505200"/>
            <a:ext cx="40386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848600" cy="5257800"/>
          </a:xfrm>
          <a:solidFill>
            <a:schemeClr val="bg1"/>
          </a:solidFill>
        </p:spPr>
        <p:txBody>
          <a:bodyPr/>
          <a:lstStyle/>
          <a:p>
            <a:r>
              <a:rPr lang="en-US" sz="7200">
                <a:solidFill>
                  <a:schemeClr val="tx1"/>
                </a:solidFill>
              </a:rPr>
              <a:t>Gave Parliament the power (right) to…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848600" cy="5257800"/>
          </a:xfrm>
          <a:solidFill>
            <a:schemeClr val="bg1"/>
          </a:solidFill>
        </p:spPr>
        <p:txBody>
          <a:bodyPr/>
          <a:lstStyle/>
          <a:p>
            <a:r>
              <a:rPr lang="en-US" sz="7200">
                <a:solidFill>
                  <a:schemeClr val="tx1"/>
                </a:solidFill>
              </a:rPr>
              <a:t>make laws, tax, raise an army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0000"/>
            </a:gs>
            <a:gs pos="100000">
              <a:srgbClr val="000099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848600" cy="5257800"/>
          </a:xfrm>
          <a:solidFill>
            <a:schemeClr val="bg1"/>
          </a:solidFill>
        </p:spPr>
        <p:txBody>
          <a:bodyPr/>
          <a:lstStyle/>
          <a:p>
            <a:r>
              <a:rPr lang="en-US" sz="7200"/>
              <a:t>VIRGINIA</a:t>
            </a:r>
            <a:br>
              <a:rPr lang="en-US" sz="7200"/>
            </a:br>
            <a:r>
              <a:rPr lang="en-US" sz="7200"/>
              <a:t>DECLARATION</a:t>
            </a:r>
            <a:br>
              <a:rPr lang="en-US" sz="7200"/>
            </a:br>
            <a:r>
              <a:rPr lang="en-US" sz="7200"/>
              <a:t>OF</a:t>
            </a:r>
            <a:br>
              <a:rPr lang="en-US" sz="7200"/>
            </a:br>
            <a:r>
              <a:rPr lang="en-US" sz="7200"/>
              <a:t>RIGHTS</a:t>
            </a:r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0000"/>
            </a:gs>
            <a:gs pos="100000">
              <a:srgbClr val="000099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848600" cy="5257800"/>
          </a:xfrm>
          <a:solidFill>
            <a:schemeClr val="bg1"/>
          </a:solidFill>
        </p:spPr>
        <p:txBody>
          <a:bodyPr/>
          <a:lstStyle/>
          <a:p>
            <a:r>
              <a:rPr lang="en-US" sz="7200"/>
              <a:t>June 12,1776</a:t>
            </a:r>
            <a:br>
              <a:rPr lang="en-US" sz="7200"/>
            </a:br>
            <a:r>
              <a:rPr lang="en-US" sz="7200"/>
              <a:t>written by George Mason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848600" cy="5257800"/>
          </a:xfrm>
          <a:solidFill>
            <a:schemeClr val="bg1"/>
          </a:solidFill>
        </p:spPr>
        <p:txBody>
          <a:bodyPr/>
          <a:lstStyle/>
          <a:p>
            <a:endParaRPr lang="en-US" sz="7200"/>
          </a:p>
        </p:txBody>
      </p:sp>
      <p:sp>
        <p:nvSpPr>
          <p:cNvPr id="78851" name="WordArt 3"/>
          <p:cNvSpPr>
            <a:spLocks noChangeArrowheads="1" noChangeShapeType="1" noTextEdit="1"/>
          </p:cNvSpPr>
          <p:nvPr/>
        </p:nvSpPr>
        <p:spPr bwMode="auto">
          <a:xfrm>
            <a:off x="2438400" y="1371600"/>
            <a:ext cx="4267200" cy="3429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 Black"/>
              </a:rPr>
              <a:t>1215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0000"/>
            </a:gs>
            <a:gs pos="100000">
              <a:srgbClr val="000099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848600" cy="5257800"/>
          </a:xfrm>
          <a:solidFill>
            <a:schemeClr val="bg1"/>
          </a:solidFill>
        </p:spPr>
        <p:txBody>
          <a:bodyPr/>
          <a:lstStyle/>
          <a:p>
            <a:r>
              <a:rPr lang="en-US" sz="7200"/>
              <a:t>Guaranteed</a:t>
            </a:r>
            <a:br>
              <a:rPr lang="en-US" sz="7200"/>
            </a:br>
            <a:r>
              <a:rPr lang="en-US" sz="7200"/>
              <a:t>basic rights to Virginians: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0000"/>
            </a:gs>
            <a:gs pos="100000">
              <a:srgbClr val="000099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848600" cy="5257800"/>
          </a:xfrm>
          <a:solidFill>
            <a:schemeClr val="bg1"/>
          </a:solidFill>
        </p:spPr>
        <p:txBody>
          <a:bodyPr/>
          <a:lstStyle/>
          <a:p>
            <a:r>
              <a:rPr lang="en-US" sz="6600"/>
              <a:t>(guaranteed)</a:t>
            </a:r>
            <a:br>
              <a:rPr lang="en-US" sz="6600"/>
            </a:br>
            <a:r>
              <a:rPr lang="en-US" sz="6600"/>
              <a:t>trial by jury, equal rights, no tax without consent, no cruel punishment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0000"/>
            </a:gs>
            <a:gs pos="100000">
              <a:srgbClr val="000099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144000" cy="5257800"/>
          </a:xfrm>
          <a:solidFill>
            <a:schemeClr val="bg1"/>
          </a:solidFill>
        </p:spPr>
        <p:txBody>
          <a:bodyPr/>
          <a:lstStyle/>
          <a:p>
            <a:endParaRPr lang="en-US" sz="7200"/>
          </a:p>
        </p:txBody>
      </p:sp>
      <p:sp>
        <p:nvSpPr>
          <p:cNvPr id="146435" name="WordArt 3"/>
          <p:cNvSpPr>
            <a:spLocks noChangeArrowheads="1" noChangeShapeType="1" noTextEdit="1"/>
          </p:cNvSpPr>
          <p:nvPr/>
        </p:nvSpPr>
        <p:spPr bwMode="auto">
          <a:xfrm>
            <a:off x="1143000" y="762000"/>
            <a:ext cx="7524750" cy="5172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9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 Black"/>
              </a:rPr>
              <a:t>created a</a:t>
            </a:r>
          </a:p>
          <a:p>
            <a:pPr algn="ctr"/>
            <a:r>
              <a:rPr lang="en-US" sz="9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 Black"/>
              </a:rPr>
              <a:t>three branch</a:t>
            </a:r>
          </a:p>
          <a:p>
            <a:pPr algn="ctr"/>
            <a:r>
              <a:rPr lang="en-US" sz="9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 Black"/>
              </a:rPr>
              <a:t>government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6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6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FF0000"/>
            </a:gs>
            <a:gs pos="100000">
              <a:srgbClr val="000099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848600" cy="5257800"/>
          </a:xfrm>
          <a:solidFill>
            <a:schemeClr val="bg1"/>
          </a:solidFill>
        </p:spPr>
        <p:txBody>
          <a:bodyPr/>
          <a:lstStyle/>
          <a:p>
            <a:r>
              <a:rPr lang="en-US" sz="7200"/>
              <a:t>was a model for the Bill of Rights of the U.S. Constitution</a:t>
            </a:r>
          </a:p>
        </p:txBody>
      </p:sp>
      <p:sp>
        <p:nvSpPr>
          <p:cNvPr id="147459" name="WordArt 3"/>
          <p:cNvSpPr>
            <a:spLocks noChangeArrowheads="1" noChangeShapeType="1" noTextEdit="1"/>
          </p:cNvSpPr>
          <p:nvPr/>
        </p:nvSpPr>
        <p:spPr bwMode="auto">
          <a:xfrm>
            <a:off x="914400" y="5105400"/>
            <a:ext cx="75438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important</a:t>
            </a:r>
          </a:p>
        </p:txBody>
      </p:sp>
      <p:sp>
        <p:nvSpPr>
          <p:cNvPr id="147460" name="WordArt 4"/>
          <p:cNvSpPr>
            <a:spLocks noChangeArrowheads="1" noChangeShapeType="1" noTextEdit="1"/>
          </p:cNvSpPr>
          <p:nvPr/>
        </p:nvSpPr>
        <p:spPr bwMode="auto">
          <a:xfrm>
            <a:off x="914400" y="228600"/>
            <a:ext cx="75438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important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7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47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8" grpId="0" animBg="1" autoUpdateAnimBg="0"/>
      <p:bldP spid="147459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848600" cy="6629400"/>
          </a:xfrm>
          <a:solidFill>
            <a:schemeClr val="bg1"/>
          </a:solidFill>
        </p:spPr>
        <p:txBody>
          <a:bodyPr/>
          <a:lstStyle/>
          <a:p>
            <a:r>
              <a:rPr lang="en-US" sz="7200">
                <a:solidFill>
                  <a:srgbClr val="FF0000"/>
                </a:solidFill>
              </a:rPr>
              <a:t>DECLARATION</a:t>
            </a:r>
            <a:br>
              <a:rPr lang="en-US" sz="7200">
                <a:solidFill>
                  <a:srgbClr val="FF0000"/>
                </a:solidFill>
              </a:rPr>
            </a:br>
            <a:r>
              <a:rPr lang="en-US" sz="7200">
                <a:solidFill>
                  <a:srgbClr val="FF0000"/>
                </a:solidFill>
              </a:rPr>
              <a:t>OF</a:t>
            </a:r>
            <a:br>
              <a:rPr lang="en-US" sz="7200">
                <a:solidFill>
                  <a:srgbClr val="FF0000"/>
                </a:solidFill>
              </a:rPr>
            </a:br>
            <a:r>
              <a:rPr lang="en-US" sz="7200">
                <a:solidFill>
                  <a:srgbClr val="FF0000"/>
                </a:solidFill>
              </a:rPr>
              <a:t>INDEPENDENCE</a:t>
            </a:r>
            <a:br>
              <a:rPr lang="en-US" sz="7200">
                <a:solidFill>
                  <a:srgbClr val="FF0000"/>
                </a:solidFill>
              </a:rPr>
            </a:br>
            <a:r>
              <a:rPr lang="en-US" sz="7200">
                <a:solidFill>
                  <a:srgbClr val="FF0000"/>
                </a:solidFill>
              </a:rPr>
              <a:t/>
            </a:r>
            <a:br>
              <a:rPr lang="en-US" sz="7200">
                <a:solidFill>
                  <a:srgbClr val="FF0000"/>
                </a:solidFill>
              </a:rPr>
            </a:br>
            <a:r>
              <a:rPr lang="en-US" sz="7200">
                <a:solidFill>
                  <a:srgbClr val="FF0000"/>
                </a:solidFill>
              </a:rPr>
              <a:t/>
            </a:r>
            <a:br>
              <a:rPr lang="en-US" sz="7200">
                <a:solidFill>
                  <a:srgbClr val="FF0000"/>
                </a:solidFill>
              </a:rPr>
            </a:br>
            <a:endParaRPr lang="en-US" sz="7200">
              <a:solidFill>
                <a:srgbClr val="FF0000"/>
              </a:solidFill>
            </a:endParaRP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3338513"/>
            <a:ext cx="4038600" cy="351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848600" cy="5257800"/>
          </a:xfrm>
          <a:solidFill>
            <a:schemeClr val="bg1"/>
          </a:solidFill>
        </p:spPr>
        <p:txBody>
          <a:bodyPr/>
          <a:lstStyle/>
          <a:p>
            <a:r>
              <a:rPr lang="en-US" sz="7200">
                <a:solidFill>
                  <a:srgbClr val="FF0000"/>
                </a:solidFill>
              </a:rPr>
              <a:t>July 4, 1776</a:t>
            </a:r>
            <a:br>
              <a:rPr lang="en-US" sz="7200">
                <a:solidFill>
                  <a:srgbClr val="FF0000"/>
                </a:solidFill>
              </a:rPr>
            </a:br>
            <a:r>
              <a:rPr lang="en-US" sz="7200">
                <a:solidFill>
                  <a:srgbClr val="FF0000"/>
                </a:solidFill>
              </a:rPr>
              <a:t>created by representatives of 13 colonies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848600" cy="5257800"/>
          </a:xfrm>
          <a:solidFill>
            <a:schemeClr val="bg1"/>
          </a:solidFill>
        </p:spPr>
        <p:txBody>
          <a:bodyPr/>
          <a:lstStyle/>
          <a:p>
            <a:r>
              <a:rPr lang="en-US" sz="7200">
                <a:solidFill>
                  <a:srgbClr val="FF0000"/>
                </a:solidFill>
              </a:rPr>
              <a:t>Written by</a:t>
            </a:r>
            <a:br>
              <a:rPr lang="en-US" sz="7200">
                <a:solidFill>
                  <a:srgbClr val="FF0000"/>
                </a:solidFill>
              </a:rPr>
            </a:br>
            <a:r>
              <a:rPr lang="en-US" sz="7200">
                <a:solidFill>
                  <a:srgbClr val="FF0000"/>
                </a:solidFill>
              </a:rPr>
              <a:t>Thomas Jefferson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848600" cy="5257800"/>
          </a:xfrm>
          <a:solidFill>
            <a:schemeClr val="bg1"/>
          </a:solidFill>
        </p:spPr>
        <p:txBody>
          <a:bodyPr/>
          <a:lstStyle/>
          <a:p>
            <a:r>
              <a:rPr lang="en-US" sz="7200">
                <a:solidFill>
                  <a:srgbClr val="FF0000"/>
                </a:solidFill>
              </a:rPr>
              <a:t>Stated grievances</a:t>
            </a:r>
            <a:br>
              <a:rPr lang="en-US" sz="7200">
                <a:solidFill>
                  <a:srgbClr val="FF0000"/>
                </a:solidFill>
              </a:rPr>
            </a:br>
            <a:r>
              <a:rPr lang="en-US" sz="5400">
                <a:solidFill>
                  <a:srgbClr val="FF0000"/>
                </a:solidFill>
              </a:rPr>
              <a:t>(</a:t>
            </a:r>
            <a:r>
              <a:rPr lang="en-US" sz="5400" b="1">
                <a:solidFill>
                  <a:srgbClr val="FF0000"/>
                </a:solidFill>
              </a:rPr>
              <a:t>complaints</a:t>
            </a:r>
            <a:r>
              <a:rPr lang="en-US" sz="5400">
                <a:solidFill>
                  <a:srgbClr val="FF0000"/>
                </a:solidFill>
              </a:rPr>
              <a:t>)</a:t>
            </a:r>
            <a:r>
              <a:rPr lang="en-US" sz="7200">
                <a:solidFill>
                  <a:srgbClr val="FF0000"/>
                </a:solidFill>
              </a:rPr>
              <a:t/>
            </a:r>
            <a:br>
              <a:rPr lang="en-US" sz="7200">
                <a:solidFill>
                  <a:srgbClr val="FF0000"/>
                </a:solidFill>
              </a:rPr>
            </a:br>
            <a:r>
              <a:rPr lang="en-US" sz="7200">
                <a:solidFill>
                  <a:srgbClr val="FF0000"/>
                </a:solidFill>
              </a:rPr>
              <a:t> against the of Great Britain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848600" cy="5257800"/>
          </a:xfrm>
          <a:solidFill>
            <a:schemeClr val="bg1"/>
          </a:solidFill>
        </p:spPr>
        <p:txBody>
          <a:bodyPr/>
          <a:lstStyle/>
          <a:p>
            <a:r>
              <a:rPr lang="en-US" sz="7200">
                <a:solidFill>
                  <a:srgbClr val="FF0000"/>
                </a:solidFill>
              </a:rPr>
              <a:t>Declared colonies</a:t>
            </a:r>
            <a:br>
              <a:rPr lang="en-US" sz="7200">
                <a:solidFill>
                  <a:srgbClr val="FF0000"/>
                </a:solidFill>
              </a:rPr>
            </a:br>
            <a:r>
              <a:rPr lang="en-US" sz="7200">
                <a:solidFill>
                  <a:srgbClr val="FF0000"/>
                </a:solidFill>
              </a:rPr>
              <a:t>independent (free)</a:t>
            </a:r>
            <a:br>
              <a:rPr lang="en-US" sz="7200">
                <a:solidFill>
                  <a:srgbClr val="FF0000"/>
                </a:solidFill>
              </a:rPr>
            </a:br>
            <a:r>
              <a:rPr lang="en-US" sz="7200">
                <a:solidFill>
                  <a:srgbClr val="FF0000"/>
                </a:solidFill>
              </a:rPr>
              <a:t> from</a:t>
            </a:r>
            <a:br>
              <a:rPr lang="en-US" sz="7200">
                <a:solidFill>
                  <a:srgbClr val="FF0000"/>
                </a:solidFill>
              </a:rPr>
            </a:br>
            <a:r>
              <a:rPr lang="en-US" sz="7200">
                <a:solidFill>
                  <a:srgbClr val="FF0000"/>
                </a:solidFill>
              </a:rPr>
              <a:t>English rule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848600" cy="5257800"/>
          </a:xfrm>
          <a:solidFill>
            <a:schemeClr val="bg1"/>
          </a:solidFill>
        </p:spPr>
        <p:txBody>
          <a:bodyPr/>
          <a:lstStyle/>
          <a:p>
            <a:r>
              <a:rPr lang="en-US" sz="6600">
                <a:solidFill>
                  <a:srgbClr val="FF0000"/>
                </a:solidFill>
              </a:rPr>
              <a:t>Affirmed</a:t>
            </a:r>
            <a:br>
              <a:rPr lang="en-US" sz="6600">
                <a:solidFill>
                  <a:srgbClr val="FF0000"/>
                </a:solidFill>
              </a:rPr>
            </a:br>
            <a:r>
              <a:rPr lang="en-US" sz="6600">
                <a:solidFill>
                  <a:srgbClr val="FF0000"/>
                </a:solidFill>
              </a:rPr>
              <a:t>“certain unalienable rights”</a:t>
            </a:r>
            <a:br>
              <a:rPr lang="en-US" sz="6600">
                <a:solidFill>
                  <a:srgbClr val="FF0000"/>
                </a:solidFill>
              </a:rPr>
            </a:br>
            <a:r>
              <a:rPr lang="en-US" sz="6600">
                <a:solidFill>
                  <a:srgbClr val="FF0000"/>
                </a:solidFill>
              </a:rPr>
              <a:t>Life, Liberty and Pursuit of Happiness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848600" cy="5257800"/>
          </a:xfrm>
          <a:solidFill>
            <a:schemeClr val="bg1"/>
          </a:solidFill>
        </p:spPr>
        <p:txBody>
          <a:bodyPr/>
          <a:lstStyle/>
          <a:p>
            <a:r>
              <a:rPr lang="en-US" sz="7200"/>
              <a:t>King (of England)</a:t>
            </a:r>
            <a:br>
              <a:rPr lang="en-US" sz="7200"/>
            </a:br>
            <a:r>
              <a:rPr lang="en-US" sz="7200"/>
              <a:t>had</a:t>
            </a:r>
            <a:br>
              <a:rPr lang="en-US" sz="7200"/>
            </a:br>
            <a:r>
              <a:rPr lang="en-US" sz="7200"/>
              <a:t>absolute power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458200" cy="5486400"/>
          </a:xfrm>
          <a:solidFill>
            <a:schemeClr val="bg1"/>
          </a:solidFill>
        </p:spPr>
        <p:txBody>
          <a:bodyPr/>
          <a:lstStyle/>
          <a:p>
            <a:r>
              <a:rPr lang="en-US" sz="6600">
                <a:solidFill>
                  <a:srgbClr val="FF0000"/>
                </a:solidFill>
              </a:rPr>
              <a:t>JOHN LOCKE said:</a:t>
            </a:r>
            <a:br>
              <a:rPr lang="en-US" sz="6600">
                <a:solidFill>
                  <a:srgbClr val="FF0000"/>
                </a:solidFill>
              </a:rPr>
            </a:br>
            <a:r>
              <a:rPr lang="en-US" sz="6600">
                <a:solidFill>
                  <a:srgbClr val="FF0000"/>
                </a:solidFill>
              </a:rPr>
              <a:t>Government</a:t>
            </a:r>
            <a:br>
              <a:rPr lang="en-US" sz="6600">
                <a:solidFill>
                  <a:srgbClr val="FF0000"/>
                </a:solidFill>
              </a:rPr>
            </a:br>
            <a:r>
              <a:rPr lang="en-US" sz="6600">
                <a:solidFill>
                  <a:srgbClr val="FF0000"/>
                </a:solidFill>
              </a:rPr>
              <a:t>derives (gets)</a:t>
            </a:r>
            <a:br>
              <a:rPr lang="en-US" sz="6600">
                <a:solidFill>
                  <a:srgbClr val="FF0000"/>
                </a:solidFill>
              </a:rPr>
            </a:br>
            <a:r>
              <a:rPr lang="en-US" sz="6600">
                <a:solidFill>
                  <a:srgbClr val="FF0000"/>
                </a:solidFill>
              </a:rPr>
              <a:t>power</a:t>
            </a:r>
            <a:br>
              <a:rPr lang="en-US" sz="6600">
                <a:solidFill>
                  <a:srgbClr val="FF0000"/>
                </a:solidFill>
              </a:rPr>
            </a:br>
            <a:r>
              <a:rPr lang="en-US" sz="6600">
                <a:solidFill>
                  <a:srgbClr val="FF0000"/>
                </a:solidFill>
              </a:rPr>
              <a:t>from the people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458200" cy="5486400"/>
          </a:xfrm>
          <a:solidFill>
            <a:schemeClr val="bg1"/>
          </a:solidFill>
        </p:spPr>
        <p:txBody>
          <a:bodyPr/>
          <a:lstStyle/>
          <a:p>
            <a:r>
              <a:rPr lang="en-US" sz="7200">
                <a:solidFill>
                  <a:srgbClr val="FF0000"/>
                </a:solidFill>
              </a:rPr>
              <a:t>People have a</a:t>
            </a:r>
            <a:br>
              <a:rPr lang="en-US" sz="7200">
                <a:solidFill>
                  <a:srgbClr val="FF0000"/>
                </a:solidFill>
              </a:rPr>
            </a:br>
            <a:r>
              <a:rPr lang="en-US" sz="7200">
                <a:solidFill>
                  <a:srgbClr val="FF0000"/>
                </a:solidFill>
              </a:rPr>
              <a:t>right and duty</a:t>
            </a:r>
            <a:br>
              <a:rPr lang="en-US" sz="7200">
                <a:solidFill>
                  <a:srgbClr val="FF0000"/>
                </a:solidFill>
              </a:rPr>
            </a:br>
            <a:r>
              <a:rPr lang="en-US" sz="7200">
                <a:solidFill>
                  <a:srgbClr val="FF0000"/>
                </a:solidFill>
              </a:rPr>
              <a:t>to change a government that violates their rights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458200" cy="5486400"/>
          </a:xfrm>
          <a:solidFill>
            <a:schemeClr val="bg1"/>
          </a:solidFill>
        </p:spPr>
        <p:txBody>
          <a:bodyPr/>
          <a:lstStyle/>
          <a:p>
            <a:r>
              <a:rPr lang="en-US" sz="4800">
                <a:solidFill>
                  <a:schemeClr val="tx1"/>
                </a:solidFill>
              </a:rPr>
              <a:t>(Locke’s ideas)</a:t>
            </a:r>
            <a:r>
              <a:rPr lang="en-US" sz="7200">
                <a:solidFill>
                  <a:srgbClr val="FF0000"/>
                </a:solidFill>
              </a:rPr>
              <a:t/>
            </a:r>
            <a:br>
              <a:rPr lang="en-US" sz="7200">
                <a:solidFill>
                  <a:srgbClr val="FF0000"/>
                </a:solidFill>
              </a:rPr>
            </a:br>
            <a:r>
              <a:rPr lang="en-US" sz="7200">
                <a:solidFill>
                  <a:srgbClr val="FF0000"/>
                </a:solidFill>
              </a:rPr>
              <a:t>government has ONLY the powers people give 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olidDmnd">
          <a:fgClr>
            <a:srgbClr val="FF0000"/>
          </a:fgClr>
          <a:bgClr>
            <a:schemeClr val="accent2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848600" cy="5943600"/>
          </a:xfrm>
          <a:solidFill>
            <a:schemeClr val="hlink"/>
          </a:solidFill>
        </p:spPr>
        <p:txBody>
          <a:bodyPr/>
          <a:lstStyle/>
          <a:p>
            <a:r>
              <a:rPr lang="en-US" sz="7200">
                <a:solidFill>
                  <a:schemeClr val="tx1"/>
                </a:solidFill>
              </a:rPr>
              <a:t>VIRGINIA</a:t>
            </a:r>
            <a:br>
              <a:rPr lang="en-US" sz="7200">
                <a:solidFill>
                  <a:schemeClr val="tx1"/>
                </a:solidFill>
              </a:rPr>
            </a:br>
            <a:r>
              <a:rPr lang="en-US" sz="7200">
                <a:solidFill>
                  <a:schemeClr val="tx1"/>
                </a:solidFill>
              </a:rPr>
              <a:t>CONSTITUTION</a:t>
            </a:r>
            <a:br>
              <a:rPr lang="en-US" sz="7200">
                <a:solidFill>
                  <a:schemeClr val="tx1"/>
                </a:solidFill>
              </a:rPr>
            </a:br>
            <a:r>
              <a:rPr lang="en-US" sz="7200">
                <a:solidFill>
                  <a:schemeClr val="tx1"/>
                </a:solidFill>
              </a:rPr>
              <a:t/>
            </a:r>
            <a:br>
              <a:rPr lang="en-US" sz="7200">
                <a:solidFill>
                  <a:schemeClr val="tx1"/>
                </a:solidFill>
              </a:rPr>
            </a:br>
            <a:r>
              <a:rPr lang="en-US" sz="7200">
                <a:solidFill>
                  <a:schemeClr val="tx1"/>
                </a:solidFill>
              </a:rPr>
              <a:t/>
            </a:r>
            <a:br>
              <a:rPr lang="en-US" sz="7200">
                <a:solidFill>
                  <a:schemeClr val="tx1"/>
                </a:solidFill>
              </a:rPr>
            </a:br>
            <a:endParaRPr lang="en-US" sz="7200">
              <a:solidFill>
                <a:schemeClr val="tx1"/>
              </a:solidFill>
            </a:endParaRP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3048000"/>
            <a:ext cx="6781800" cy="340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olidDmnd">
          <a:fgClr>
            <a:srgbClr val="FF0000"/>
          </a:fgClr>
          <a:bgClr>
            <a:schemeClr val="accent2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848600" cy="5257800"/>
          </a:xfrm>
          <a:solidFill>
            <a:schemeClr val="hlink"/>
          </a:solidFill>
        </p:spPr>
        <p:txBody>
          <a:bodyPr/>
          <a:lstStyle/>
          <a:p>
            <a:r>
              <a:rPr lang="en-US" sz="7200">
                <a:solidFill>
                  <a:schemeClr val="tx1"/>
                </a:solidFill>
              </a:rPr>
              <a:t>Virginia created a constitution in1776.</a:t>
            </a:r>
            <a:br>
              <a:rPr lang="en-US" sz="7200">
                <a:solidFill>
                  <a:schemeClr val="tx1"/>
                </a:solidFill>
              </a:rPr>
            </a:br>
            <a:r>
              <a:rPr lang="en-US" sz="7200">
                <a:solidFill>
                  <a:schemeClr val="tx1"/>
                </a:solidFill>
              </a:rPr>
              <a:t>It will be covered later.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Check">
          <a:fgClr>
            <a:schemeClr val="tx2"/>
          </a:fgClr>
          <a:bgClr>
            <a:srgbClr val="FFCC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458200" cy="5257800"/>
          </a:xfrm>
          <a:solidFill>
            <a:srgbClr val="FFFF99"/>
          </a:solidFill>
        </p:spPr>
        <p:txBody>
          <a:bodyPr/>
          <a:lstStyle/>
          <a:p>
            <a:r>
              <a:rPr lang="en-US" sz="7200">
                <a:solidFill>
                  <a:schemeClr val="tx1"/>
                </a:solidFill>
              </a:rPr>
              <a:t>ARTICLES</a:t>
            </a:r>
            <a:br>
              <a:rPr lang="en-US" sz="7200">
                <a:solidFill>
                  <a:schemeClr val="tx1"/>
                </a:solidFill>
              </a:rPr>
            </a:br>
            <a:r>
              <a:rPr lang="en-US" sz="7200">
                <a:solidFill>
                  <a:schemeClr val="tx1"/>
                </a:solidFill>
              </a:rPr>
              <a:t>OF</a:t>
            </a:r>
            <a:br>
              <a:rPr lang="en-US" sz="7200">
                <a:solidFill>
                  <a:schemeClr val="tx1"/>
                </a:solidFill>
              </a:rPr>
            </a:br>
            <a:r>
              <a:rPr lang="en-US" sz="7200">
                <a:solidFill>
                  <a:schemeClr val="tx1"/>
                </a:solidFill>
              </a:rPr>
              <a:t>CONFEDERATION</a:t>
            </a:r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Check">
          <a:fgClr>
            <a:schemeClr val="tx2"/>
          </a:fgClr>
          <a:bgClr>
            <a:srgbClr val="FFCC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458200" cy="5257800"/>
          </a:xfrm>
          <a:solidFill>
            <a:srgbClr val="FFFF99"/>
          </a:solidFill>
        </p:spPr>
        <p:txBody>
          <a:bodyPr/>
          <a:lstStyle/>
          <a:p>
            <a:r>
              <a:rPr lang="en-US" sz="7200">
                <a:solidFill>
                  <a:schemeClr val="tx1"/>
                </a:solidFill>
              </a:rPr>
              <a:t>Written: 1777-1778</a:t>
            </a:r>
            <a:br>
              <a:rPr lang="en-US" sz="7200">
                <a:solidFill>
                  <a:schemeClr val="tx1"/>
                </a:solidFill>
              </a:rPr>
            </a:br>
            <a:r>
              <a:rPr lang="en-US" sz="7200">
                <a:solidFill>
                  <a:schemeClr val="tx1"/>
                </a:solidFill>
              </a:rPr>
              <a:t>Lasted until 1787 </a:t>
            </a:r>
            <a:r>
              <a:rPr lang="en-US" sz="4800">
                <a:solidFill>
                  <a:schemeClr val="tx1"/>
                </a:solidFill>
              </a:rPr>
              <a:t>(1789)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Check">
          <a:fgClr>
            <a:schemeClr val="tx2"/>
          </a:fgClr>
          <a:bgClr>
            <a:srgbClr val="FFCC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458200" cy="5257800"/>
          </a:xfrm>
          <a:solidFill>
            <a:srgbClr val="FFFF99"/>
          </a:solidFill>
        </p:spPr>
        <p:txBody>
          <a:bodyPr/>
          <a:lstStyle/>
          <a:p>
            <a:r>
              <a:rPr lang="en-US" sz="7200">
                <a:solidFill>
                  <a:schemeClr val="tx1"/>
                </a:solidFill>
              </a:rPr>
              <a:t>First U.S. government:</a:t>
            </a:r>
            <a:br>
              <a:rPr lang="en-US" sz="7200">
                <a:solidFill>
                  <a:schemeClr val="tx1"/>
                </a:solidFill>
              </a:rPr>
            </a:br>
            <a:r>
              <a:rPr lang="en-US" sz="7200">
                <a:solidFill>
                  <a:schemeClr val="tx1"/>
                </a:solidFill>
              </a:rPr>
              <a:t>ONE-HOUSE</a:t>
            </a:r>
            <a:br>
              <a:rPr lang="en-US" sz="7200">
                <a:solidFill>
                  <a:schemeClr val="tx1"/>
                </a:solidFill>
              </a:rPr>
            </a:br>
            <a:r>
              <a:rPr lang="en-US" sz="7200">
                <a:solidFill>
                  <a:schemeClr val="tx1"/>
                </a:solidFill>
              </a:rPr>
              <a:t>legislature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Check">
          <a:fgClr>
            <a:schemeClr val="tx2"/>
          </a:fgClr>
          <a:bgClr>
            <a:srgbClr val="FFCC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458200" cy="5257800"/>
          </a:xfrm>
          <a:solidFill>
            <a:srgbClr val="FFFF99"/>
          </a:solidFill>
        </p:spPr>
        <p:txBody>
          <a:bodyPr/>
          <a:lstStyle/>
          <a:p>
            <a:r>
              <a:rPr lang="en-US" sz="6600">
                <a:solidFill>
                  <a:schemeClr val="tx1"/>
                </a:solidFill>
              </a:rPr>
              <a:t>Weaknesses:</a:t>
            </a:r>
            <a:br>
              <a:rPr lang="en-US" sz="6600">
                <a:solidFill>
                  <a:schemeClr val="tx1"/>
                </a:solidFill>
              </a:rPr>
            </a:br>
            <a:r>
              <a:rPr lang="en-US" sz="6600">
                <a:solidFill>
                  <a:schemeClr val="tx1"/>
                </a:solidFill>
              </a:rPr>
              <a:t>could not</a:t>
            </a:r>
            <a:br>
              <a:rPr lang="en-US" sz="6600">
                <a:solidFill>
                  <a:schemeClr val="tx1"/>
                </a:solidFill>
              </a:rPr>
            </a:br>
            <a:r>
              <a:rPr lang="en-US" sz="6600">
                <a:solidFill>
                  <a:schemeClr val="tx1"/>
                </a:solidFill>
              </a:rPr>
              <a:t>enforce laws or tax. Had very limited powers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0000"/>
            </a:gs>
            <a:gs pos="50000">
              <a:srgbClr val="000099"/>
            </a:gs>
            <a:gs pos="100000">
              <a:srgbClr val="FF0000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533400"/>
            <a:ext cx="7467600" cy="5867400"/>
          </a:xfrm>
          <a:solidFill>
            <a:schemeClr val="bg1"/>
          </a:solidFill>
        </p:spPr>
        <p:txBody>
          <a:bodyPr/>
          <a:lstStyle/>
          <a:p>
            <a:r>
              <a:rPr lang="en-US" sz="7200"/>
              <a:t>VIRGINIA</a:t>
            </a:r>
            <a:br>
              <a:rPr lang="en-US" sz="7200"/>
            </a:br>
            <a:r>
              <a:rPr lang="en-US" sz="7200"/>
              <a:t>STATUTE</a:t>
            </a:r>
            <a:br>
              <a:rPr lang="en-US" sz="7200"/>
            </a:br>
            <a:r>
              <a:rPr lang="en-US" sz="7200"/>
              <a:t>OF</a:t>
            </a:r>
            <a:br>
              <a:rPr lang="en-US" sz="7200"/>
            </a:br>
            <a:r>
              <a:rPr lang="en-US" sz="7200"/>
              <a:t>RELIGIOUS</a:t>
            </a:r>
            <a:br>
              <a:rPr lang="en-US" sz="7200"/>
            </a:br>
            <a:r>
              <a:rPr lang="en-US" sz="7200"/>
              <a:t>FREEDOM</a:t>
            </a:r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848600" cy="5257800"/>
          </a:xfrm>
          <a:solidFill>
            <a:schemeClr val="bg1"/>
          </a:solidFill>
        </p:spPr>
        <p:txBody>
          <a:bodyPr/>
          <a:lstStyle/>
          <a:p>
            <a:r>
              <a:rPr lang="en-US" sz="7200"/>
              <a:t>nobles wrote document…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0000"/>
            </a:gs>
            <a:gs pos="50000">
              <a:srgbClr val="000099"/>
            </a:gs>
            <a:gs pos="100000">
              <a:srgbClr val="FF0000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533400"/>
            <a:ext cx="7467600" cy="5867400"/>
          </a:xfrm>
          <a:solidFill>
            <a:schemeClr val="bg1"/>
          </a:solidFill>
        </p:spPr>
        <p:txBody>
          <a:bodyPr/>
          <a:lstStyle/>
          <a:p>
            <a:r>
              <a:rPr lang="en-US" sz="7200"/>
              <a:t>1785</a:t>
            </a:r>
            <a:br>
              <a:rPr lang="en-US" sz="7200"/>
            </a:br>
            <a:r>
              <a:rPr lang="en-US" sz="7200"/>
              <a:t>Written by Thomas Jefferson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0000"/>
            </a:gs>
            <a:gs pos="50000">
              <a:srgbClr val="000099"/>
            </a:gs>
            <a:gs pos="100000">
              <a:srgbClr val="FF0000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533400"/>
            <a:ext cx="7467600" cy="5867400"/>
          </a:xfrm>
          <a:solidFill>
            <a:schemeClr val="bg1"/>
          </a:solidFill>
        </p:spPr>
        <p:txBody>
          <a:bodyPr/>
          <a:lstStyle/>
          <a:p>
            <a:r>
              <a:rPr lang="en-US" sz="7200"/>
              <a:t>Gave the</a:t>
            </a:r>
            <a:br>
              <a:rPr lang="en-US" sz="7200"/>
            </a:br>
            <a:r>
              <a:rPr lang="en-US" sz="7200"/>
              <a:t>“natural right”</a:t>
            </a:r>
            <a:br>
              <a:rPr lang="en-US" sz="7200"/>
            </a:br>
            <a:r>
              <a:rPr lang="en-US" sz="7200"/>
              <a:t>of</a:t>
            </a:r>
            <a:br>
              <a:rPr lang="en-US" sz="7200"/>
            </a:br>
            <a:r>
              <a:rPr lang="en-US" sz="7200"/>
              <a:t>religious freedom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0000"/>
            </a:gs>
            <a:gs pos="50000">
              <a:srgbClr val="000099"/>
            </a:gs>
            <a:gs pos="100000">
              <a:srgbClr val="FF0000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533400"/>
            <a:ext cx="7467600" cy="5867400"/>
          </a:xfrm>
          <a:solidFill>
            <a:schemeClr val="bg1"/>
          </a:solidFill>
        </p:spPr>
        <p:txBody>
          <a:bodyPr/>
          <a:lstStyle/>
          <a:p>
            <a:r>
              <a:rPr lang="en-US" sz="4000"/>
              <a:t>that means:</a:t>
            </a:r>
            <a:r>
              <a:rPr lang="en-US" sz="7200"/>
              <a:t/>
            </a:r>
            <a:br>
              <a:rPr lang="en-US" sz="7200"/>
            </a:br>
            <a:r>
              <a:rPr lang="en-US" sz="7200"/>
              <a:t>“freedom of religious beliefs and opinions”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0000"/>
            </a:gs>
            <a:gs pos="50000">
              <a:srgbClr val="000099"/>
            </a:gs>
            <a:gs pos="100000">
              <a:srgbClr val="FF0000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533400"/>
            <a:ext cx="7467600" cy="5867400"/>
          </a:xfrm>
          <a:solidFill>
            <a:schemeClr val="bg1"/>
          </a:solidFill>
        </p:spPr>
        <p:txBody>
          <a:bodyPr/>
          <a:lstStyle/>
          <a:p>
            <a:r>
              <a:rPr lang="en-US" sz="7200"/>
              <a:t>Each citizen decides if wants to attend church</a:t>
            </a:r>
            <a:br>
              <a:rPr lang="en-US" sz="7200"/>
            </a:br>
            <a:r>
              <a:rPr lang="en-US" sz="7200"/>
              <a:t>(or not attend)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0000"/>
            </a:gs>
            <a:gs pos="50000">
              <a:srgbClr val="000099"/>
            </a:gs>
            <a:gs pos="100000">
              <a:srgbClr val="FF0000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533400"/>
            <a:ext cx="7467600" cy="5867400"/>
          </a:xfrm>
          <a:solidFill>
            <a:schemeClr val="bg1"/>
          </a:solidFill>
        </p:spPr>
        <p:txBody>
          <a:bodyPr/>
          <a:lstStyle/>
          <a:p>
            <a:r>
              <a:rPr lang="en-US" sz="7200"/>
              <a:t>A citizen could not be deprived of</a:t>
            </a:r>
            <a:br>
              <a:rPr lang="en-US" sz="7200"/>
            </a:br>
            <a:r>
              <a:rPr lang="en-US" sz="7200"/>
              <a:t>religious beliefs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848600" cy="5257800"/>
          </a:xfrm>
          <a:solidFill>
            <a:schemeClr val="bg1"/>
          </a:solidFill>
        </p:spPr>
        <p:txBody>
          <a:bodyPr/>
          <a:lstStyle/>
          <a:p>
            <a:r>
              <a:rPr lang="en-US" sz="7200"/>
              <a:t>said:</a:t>
            </a:r>
            <a:br>
              <a:rPr lang="en-US" sz="7200"/>
            </a:br>
            <a:r>
              <a:rPr lang="en-US" sz="7200"/>
              <a:t>king had to</a:t>
            </a:r>
            <a:br>
              <a:rPr lang="en-US" sz="7200"/>
            </a:br>
            <a:r>
              <a:rPr lang="en-US" sz="7200"/>
              <a:t>obey the laws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848600" cy="5257800"/>
          </a:xfrm>
          <a:solidFill>
            <a:schemeClr val="bg1"/>
          </a:solidFill>
        </p:spPr>
        <p:txBody>
          <a:bodyPr/>
          <a:lstStyle/>
          <a:p>
            <a:r>
              <a:rPr lang="en-US" sz="7200"/>
              <a:t>said:</a:t>
            </a:r>
            <a:br>
              <a:rPr lang="en-US" sz="7200"/>
            </a:br>
            <a:r>
              <a:rPr lang="en-US" sz="7200"/>
              <a:t>king’s power</a:t>
            </a:r>
            <a:br>
              <a:rPr lang="en-US" sz="7200"/>
            </a:br>
            <a:r>
              <a:rPr lang="en-US" sz="7200"/>
              <a:t>is to be</a:t>
            </a:r>
            <a:br>
              <a:rPr lang="en-US" sz="7200"/>
            </a:br>
            <a:r>
              <a:rPr lang="en-US" sz="7200"/>
              <a:t>limited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848600" cy="5257800"/>
          </a:xfrm>
          <a:solidFill>
            <a:schemeClr val="bg1"/>
          </a:solidFill>
        </p:spPr>
        <p:txBody>
          <a:bodyPr/>
          <a:lstStyle/>
          <a:p>
            <a:r>
              <a:rPr lang="en-US" sz="7200"/>
              <a:t>said:</a:t>
            </a:r>
            <a:br>
              <a:rPr lang="en-US" sz="7200"/>
            </a:br>
            <a:r>
              <a:rPr lang="en-US" sz="7200"/>
              <a:t>fine should fit the offense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848600" cy="5257800"/>
          </a:xfrm>
          <a:solidFill>
            <a:schemeClr val="bg1"/>
          </a:solidFill>
        </p:spPr>
        <p:txBody>
          <a:bodyPr/>
          <a:lstStyle/>
          <a:p>
            <a:r>
              <a:rPr lang="en-US" sz="7200"/>
              <a:t>said:</a:t>
            </a:r>
            <a:br>
              <a:rPr lang="en-US" sz="7200"/>
            </a:br>
            <a:r>
              <a:rPr lang="en-US" sz="7200"/>
              <a:t>could not be jailed unfairly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567</TotalTime>
  <Words>188</Words>
  <Application>Microsoft Office PowerPoint</Application>
  <PresentationFormat>On-screen Show (4:3)</PresentationFormat>
  <Paragraphs>62</Paragraphs>
  <Slides>54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6" baseType="lpstr">
      <vt:lpstr>Times New Roman</vt:lpstr>
      <vt:lpstr>Default Design</vt:lpstr>
      <vt:lpstr>How did democratic ideals and key documents shape the development of government in the United States?</vt:lpstr>
      <vt:lpstr>(review) MAGNA CARTA   </vt:lpstr>
      <vt:lpstr>Slide 3</vt:lpstr>
      <vt:lpstr>King (of England) had absolute power</vt:lpstr>
      <vt:lpstr>nobles wrote document…</vt:lpstr>
      <vt:lpstr>said: king had to obey the laws</vt:lpstr>
      <vt:lpstr>said: king’s power is to be limited</vt:lpstr>
      <vt:lpstr>said: fine should fit the offense</vt:lpstr>
      <vt:lpstr>said: could not be jailed unfairly</vt:lpstr>
      <vt:lpstr>said: property could not be taken</vt:lpstr>
      <vt:lpstr>Charter of the Virginia Company of London</vt:lpstr>
      <vt:lpstr>granted and signed in 1606 by King James of England</vt:lpstr>
      <vt:lpstr>outlined the government for the colony</vt:lpstr>
      <vt:lpstr>It was a business agreement .</vt:lpstr>
      <vt:lpstr>It was a business agreement BUT…it is a step toward a U.S. Constitution</vt:lpstr>
      <vt:lpstr>colonists had same freedoms and rights as citizens in England</vt:lpstr>
      <vt:lpstr>colonist arrived in…    </vt:lpstr>
      <vt:lpstr>called the colony…    </vt:lpstr>
      <vt:lpstr>(review) MAYFLOWER COMPACT</vt:lpstr>
      <vt:lpstr>       1620</vt:lpstr>
      <vt:lpstr>written &amp; signed by 41 Pilgrims on the Mayflower</vt:lpstr>
      <vt:lpstr>established a government by the people </vt:lpstr>
      <vt:lpstr>Pilgrims could decide on laws and choose leaders</vt:lpstr>
      <vt:lpstr>everyone equal under the law</vt:lpstr>
      <vt:lpstr>1689 ENGLISH BILL OF RIGHTS   </vt:lpstr>
      <vt:lpstr>Gave Parliament the power (right) to…</vt:lpstr>
      <vt:lpstr>make laws, tax, raise an army</vt:lpstr>
      <vt:lpstr>VIRGINIA DECLARATION OF RIGHTS</vt:lpstr>
      <vt:lpstr>June 12,1776 written by George Mason</vt:lpstr>
      <vt:lpstr>Guaranteed basic rights to Virginians:</vt:lpstr>
      <vt:lpstr>(guaranteed) trial by jury, equal rights, no tax without consent, no cruel punishment</vt:lpstr>
      <vt:lpstr>Slide 32</vt:lpstr>
      <vt:lpstr>was a model for the Bill of Rights of the U.S. Constitution</vt:lpstr>
      <vt:lpstr>DECLARATION OF INDEPENDENCE   </vt:lpstr>
      <vt:lpstr>July 4, 1776 created by representatives of 13 colonies</vt:lpstr>
      <vt:lpstr>Written by Thomas Jefferson</vt:lpstr>
      <vt:lpstr>Stated grievances (complaints)  against the of Great Britain</vt:lpstr>
      <vt:lpstr>Declared colonies independent (free)  from English rule</vt:lpstr>
      <vt:lpstr>Affirmed “certain unalienable rights” Life, Liberty and Pursuit of Happiness</vt:lpstr>
      <vt:lpstr>JOHN LOCKE said: Government derives (gets) power from the people</vt:lpstr>
      <vt:lpstr>People have a right and duty to change a government that violates their rights</vt:lpstr>
      <vt:lpstr>(Locke’s ideas) government has ONLY the powers people give it</vt:lpstr>
      <vt:lpstr>VIRGINIA CONSTITUTION   </vt:lpstr>
      <vt:lpstr>Virginia created a constitution in1776. It will be covered later.</vt:lpstr>
      <vt:lpstr>ARTICLES OF CONFEDERATION</vt:lpstr>
      <vt:lpstr>Written: 1777-1778 Lasted until 1787 (1789)</vt:lpstr>
      <vt:lpstr>First U.S. government: ONE-HOUSE legislature</vt:lpstr>
      <vt:lpstr>Weaknesses: could not enforce laws or tax. Had very limited powers</vt:lpstr>
      <vt:lpstr>VIRGINIA STATUTE OF RELIGIOUS FREEDOM</vt:lpstr>
      <vt:lpstr>1785 Written by Thomas Jefferson</vt:lpstr>
      <vt:lpstr>Gave the “natural right” of religious freedom</vt:lpstr>
      <vt:lpstr>that means: “freedom of religious beliefs and opinions”</vt:lpstr>
      <vt:lpstr>Each citizen decides if wants to attend church (or not attend)</vt:lpstr>
      <vt:lpstr>A citizen could not be deprived of religious beliefs</vt:lpstr>
    </vt:vector>
  </TitlesOfParts>
  <Company>VBCPS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VBCPS</dc:creator>
  <cp:lastModifiedBy>Arbuckle</cp:lastModifiedBy>
  <cp:revision>54</cp:revision>
  <dcterms:created xsi:type="dcterms:W3CDTF">2001-10-17T16:07:06Z</dcterms:created>
  <dcterms:modified xsi:type="dcterms:W3CDTF">2010-09-21T14:19:45Z</dcterms:modified>
</cp:coreProperties>
</file>