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handoutMasterIdLst>
    <p:handoutMasterId r:id="rId22"/>
  </p:handoutMasterIdLst>
  <p:sldIdLst>
    <p:sldId id="256" r:id="rId2"/>
    <p:sldId id="290" r:id="rId3"/>
    <p:sldId id="267" r:id="rId4"/>
    <p:sldId id="289" r:id="rId5"/>
    <p:sldId id="272" r:id="rId6"/>
    <p:sldId id="275" r:id="rId7"/>
    <p:sldId id="282" r:id="rId8"/>
    <p:sldId id="274" r:id="rId9"/>
    <p:sldId id="283" r:id="rId10"/>
    <p:sldId id="276" r:id="rId11"/>
    <p:sldId id="284" r:id="rId12"/>
    <p:sldId id="277" r:id="rId13"/>
    <p:sldId id="285" r:id="rId14"/>
    <p:sldId id="278" r:id="rId15"/>
    <p:sldId id="286" r:id="rId16"/>
    <p:sldId id="279" r:id="rId17"/>
    <p:sldId id="287" r:id="rId18"/>
    <p:sldId id="259" r:id="rId19"/>
    <p:sldId id="280" r:id="rId20"/>
    <p:sldId id="288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60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60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60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60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FF00"/>
    <a:srgbClr val="CC0099"/>
    <a:srgbClr val="009900"/>
    <a:srgbClr val="FFFFFF"/>
    <a:srgbClr val="008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60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8C369D-1EEC-42FA-9E3A-8B84377A85C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1026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18435" name="Freeform 1027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36" name="Arc 1028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37" name="Rectangle 1029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38" name="Rectangle 10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439" name="Rectangle 103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440" name="Rectangle 103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441" name="Rectangle 103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66423F1-7205-42DF-9D45-868705A6CB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9E70E-A511-4AF7-8122-BE81C4D7B6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459E81-7143-4EB0-A9DF-99271BF864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37D1593-D01B-4A98-8ECF-B1E56D1D75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E07A6-A9B1-42A7-968A-7E34345DD2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4F94F-D4C0-4B20-BE92-4B77EAA060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CC98BB-1A33-49B9-8191-6AF36EA14A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28E974-2D10-41F6-8C93-B651B4061E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37BAB-18DA-489D-B5F2-F2C6CE488B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9BC333-E13E-416B-B430-0B66433A02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FEA52-F070-4967-9185-FAA72C9B62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8D785-7DA5-4EFA-A647-38465DC4EE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741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12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7F9BC5F-50CC-4AAD-8864-DA62051DFAD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ransition spd="slow">
    <p:checker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audio" Target="../media/audio2.wav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533400"/>
            <a:ext cx="7924800" cy="304800"/>
          </a:xfrm>
          <a:solidFill>
            <a:srgbClr val="FFFFFF"/>
          </a:solidFill>
        </p:spPr>
        <p:txBody>
          <a:bodyPr/>
          <a:lstStyle/>
          <a:p>
            <a:endParaRPr lang="en-US" sz="5400" u="sng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1143000"/>
            <a:ext cx="6400800" cy="5334000"/>
          </a:xfrm>
          <a:solidFill>
            <a:srgbClr val="FF0000"/>
          </a:solidFill>
        </p:spPr>
        <p:txBody>
          <a:bodyPr/>
          <a:lstStyle/>
          <a:p>
            <a:r>
              <a:rPr lang="en-US" sz="6600" b="1">
                <a:solidFill>
                  <a:srgbClr val="FFFFFF"/>
                </a:solidFill>
                <a:latin typeface="Arial Narrow" pitchFamily="34" charset="0"/>
              </a:rPr>
              <a:t>How does government</a:t>
            </a:r>
          </a:p>
          <a:p>
            <a:r>
              <a:rPr lang="en-US" sz="6600" b="1">
                <a:solidFill>
                  <a:srgbClr val="FFFFFF"/>
                </a:solidFill>
                <a:latin typeface="Arial Narrow" pitchFamily="34" charset="0"/>
              </a:rPr>
              <a:t>affect the lives</a:t>
            </a:r>
          </a:p>
          <a:p>
            <a:r>
              <a:rPr lang="en-US" sz="6600" b="1">
                <a:solidFill>
                  <a:srgbClr val="FFFFFF"/>
                </a:solidFill>
                <a:latin typeface="Arial Narrow" pitchFamily="34" charset="0"/>
              </a:rPr>
              <a:t>of citizens?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 autoUpdateAnimBg="0"/>
      <p:bldP spid="2051" grpId="0" build="p" autoUpdateAnimBg="0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848600" cy="838200"/>
          </a:xfrm>
          <a:solidFill>
            <a:schemeClr val="tx1"/>
          </a:solidFill>
        </p:spPr>
        <p:txBody>
          <a:bodyPr/>
          <a:lstStyle/>
          <a:p>
            <a:r>
              <a:rPr lang="en-US" sz="5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limited government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286000"/>
            <a:ext cx="9144000" cy="4343400"/>
          </a:xfrm>
          <a:solidFill>
            <a:schemeClr val="folHlink"/>
          </a:solidFill>
        </p:spPr>
        <p:txBody>
          <a:bodyPr/>
          <a:lstStyle/>
          <a:p>
            <a:r>
              <a:rPr lang="en-US" sz="5400" b="1">
                <a:solidFill>
                  <a:schemeClr val="bg2"/>
                </a:solidFill>
              </a:rPr>
              <a:t>government may do</a:t>
            </a:r>
          </a:p>
          <a:p>
            <a:r>
              <a:rPr lang="en-US" sz="5400" b="1">
                <a:solidFill>
                  <a:schemeClr val="bg2"/>
                </a:solidFill>
              </a:rPr>
              <a:t>only those things</a:t>
            </a:r>
          </a:p>
          <a:p>
            <a:r>
              <a:rPr lang="en-US" sz="5400" b="1">
                <a:solidFill>
                  <a:schemeClr val="bg2"/>
                </a:solidFill>
              </a:rPr>
              <a:t>that the people have given it the power to do</a:t>
            </a:r>
          </a:p>
          <a:p>
            <a:r>
              <a:rPr lang="en-US" sz="4800" b="1">
                <a:solidFill>
                  <a:schemeClr val="bg2"/>
                </a:solidFill>
              </a:rPr>
              <a:t>(is not all-powerful)</a:t>
            </a:r>
          </a:p>
        </p:txBody>
      </p:sp>
    </p:spTree>
  </p:cSld>
  <p:clrMapOvr>
    <a:masterClrMapping/>
  </p:clrMapOvr>
  <p:transition spd="slow">
    <p:check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848600" cy="838200"/>
          </a:xfrm>
          <a:solidFill>
            <a:schemeClr val="tx1"/>
          </a:solidFill>
        </p:spPr>
        <p:txBody>
          <a:bodyPr/>
          <a:lstStyle/>
          <a:p>
            <a:r>
              <a:rPr lang="en-US" sz="5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limited government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286000"/>
            <a:ext cx="9144000" cy="4343400"/>
          </a:xfrm>
          <a:solidFill>
            <a:srgbClr val="00FF00"/>
          </a:solidFill>
        </p:spPr>
        <p:txBody>
          <a:bodyPr/>
          <a:lstStyle/>
          <a:p>
            <a:r>
              <a:rPr lang="en-US" sz="6000" b="1">
                <a:solidFill>
                  <a:schemeClr val="bg2"/>
                </a:solidFill>
              </a:rPr>
              <a:t>The “Bill of Rights” says what the government</a:t>
            </a:r>
          </a:p>
          <a:p>
            <a:r>
              <a:rPr lang="en-US" sz="6000" b="1">
                <a:solidFill>
                  <a:schemeClr val="bg2"/>
                </a:solidFill>
              </a:rPr>
              <a:t>can NOT do</a:t>
            </a:r>
          </a:p>
        </p:txBody>
      </p:sp>
    </p:spTree>
  </p:cSld>
  <p:clrMapOvr>
    <a:masterClrMapping/>
  </p:clrMapOvr>
  <p:transition spd="slow">
    <p:check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6388" y="304800"/>
            <a:ext cx="8837612" cy="914400"/>
          </a:xfrm>
          <a:solidFill>
            <a:schemeClr val="tx1"/>
          </a:solidFill>
        </p:spPr>
        <p:txBody>
          <a:bodyPr/>
          <a:lstStyle/>
          <a:p>
            <a:r>
              <a:rPr lang="en-US" sz="5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representative government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600200"/>
            <a:ext cx="8610600" cy="4800600"/>
          </a:xfrm>
          <a:solidFill>
            <a:schemeClr val="folHlink"/>
          </a:solidFill>
        </p:spPr>
        <p:txBody>
          <a:bodyPr/>
          <a:lstStyle/>
          <a:p>
            <a:r>
              <a:rPr lang="en-US" sz="6000" b="1">
                <a:solidFill>
                  <a:schemeClr val="bg2"/>
                </a:solidFill>
              </a:rPr>
              <a:t>people elect </a:t>
            </a:r>
            <a:r>
              <a:rPr lang="en-US" sz="4000" b="1">
                <a:solidFill>
                  <a:schemeClr val="bg2"/>
                </a:solidFill>
              </a:rPr>
              <a:t>(some of their own)</a:t>
            </a:r>
            <a:r>
              <a:rPr lang="en-US" sz="6000" b="1">
                <a:solidFill>
                  <a:schemeClr val="bg2"/>
                </a:solidFill>
              </a:rPr>
              <a:t> people to make laws and run the government for them</a:t>
            </a:r>
          </a:p>
        </p:txBody>
      </p:sp>
    </p:spTree>
  </p:cSld>
  <p:clrMapOvr>
    <a:masterClrMapping/>
  </p:clrMapOvr>
  <p:transition spd="slow">
    <p:check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6388" y="304800"/>
            <a:ext cx="8837612" cy="914400"/>
          </a:xfrm>
          <a:solidFill>
            <a:schemeClr val="tx1"/>
          </a:solidFill>
        </p:spPr>
        <p:txBody>
          <a:bodyPr/>
          <a:lstStyle/>
          <a:p>
            <a:r>
              <a:rPr lang="en-US" sz="5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representative government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600200"/>
            <a:ext cx="8610600" cy="4800600"/>
          </a:xfrm>
          <a:solidFill>
            <a:srgbClr val="00FF00"/>
          </a:solidFill>
        </p:spPr>
        <p:txBody>
          <a:bodyPr/>
          <a:lstStyle/>
          <a:p>
            <a:r>
              <a:rPr lang="en-US" sz="6000" b="1">
                <a:solidFill>
                  <a:schemeClr val="bg2"/>
                </a:solidFill>
              </a:rPr>
              <a:t>The people in each state send someone</a:t>
            </a:r>
          </a:p>
          <a:p>
            <a:r>
              <a:rPr lang="en-US" sz="6000" b="1">
                <a:solidFill>
                  <a:schemeClr val="bg2"/>
                </a:solidFill>
              </a:rPr>
              <a:t>from their state to Congress to make laws</a:t>
            </a:r>
          </a:p>
        </p:txBody>
      </p:sp>
    </p:spTree>
  </p:cSld>
  <p:clrMapOvr>
    <a:masterClrMapping/>
  </p:clrMapOvr>
  <p:transition spd="slow">
    <p:check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8837613" cy="1600200"/>
          </a:xfrm>
          <a:solidFill>
            <a:schemeClr val="tx1"/>
          </a:solidFill>
        </p:spPr>
        <p:txBody>
          <a:bodyPr/>
          <a:lstStyle/>
          <a:p>
            <a:r>
              <a:rPr lang="en-US" sz="5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majority rule</a:t>
            </a:r>
            <a:br>
              <a:rPr lang="en-US" sz="5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5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with minority rights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286000"/>
            <a:ext cx="8686800" cy="4114800"/>
          </a:xfrm>
          <a:solidFill>
            <a:schemeClr val="folHlink"/>
          </a:solidFill>
        </p:spPr>
        <p:txBody>
          <a:bodyPr/>
          <a:lstStyle/>
          <a:p>
            <a:r>
              <a:rPr lang="en-US" sz="6000" b="1">
                <a:solidFill>
                  <a:schemeClr val="bg2"/>
                </a:solidFill>
              </a:rPr>
              <a:t>the group that has the most votes gets its way; but it can not take away the rights of the others</a:t>
            </a:r>
          </a:p>
        </p:txBody>
      </p:sp>
    </p:spTree>
  </p:cSld>
  <p:clrMapOvr>
    <a:masterClrMapping/>
  </p:clrMapOvr>
  <p:transition spd="slow">
    <p:check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8837613" cy="1600200"/>
          </a:xfrm>
          <a:solidFill>
            <a:schemeClr val="tx1"/>
          </a:solidFill>
        </p:spPr>
        <p:txBody>
          <a:bodyPr/>
          <a:lstStyle/>
          <a:p>
            <a:r>
              <a:rPr lang="en-US" sz="5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majority rule with minority rights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286000"/>
            <a:ext cx="8686800" cy="4114800"/>
          </a:xfrm>
          <a:solidFill>
            <a:srgbClr val="00FF00"/>
          </a:solidFill>
        </p:spPr>
        <p:txBody>
          <a:bodyPr/>
          <a:lstStyle/>
          <a:p>
            <a:r>
              <a:rPr lang="en-US" sz="6000" b="1">
                <a:solidFill>
                  <a:schemeClr val="bg2"/>
                </a:solidFill>
              </a:rPr>
              <a:t>The Democrats are running Congress, but the Republicans still have a voice </a:t>
            </a:r>
          </a:p>
        </p:txBody>
      </p:sp>
    </p:spTree>
  </p:cSld>
  <p:clrMapOvr>
    <a:masterClrMapping/>
  </p:clrMapOvr>
  <p:transition spd="slow">
    <p:check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8837613" cy="990600"/>
          </a:xfrm>
          <a:solidFill>
            <a:schemeClr val="tx1"/>
          </a:solidFill>
        </p:spPr>
        <p:txBody>
          <a:bodyPr/>
          <a:lstStyle/>
          <a:p>
            <a:r>
              <a:rPr lang="en-US" sz="5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rule of law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286000"/>
            <a:ext cx="8686800" cy="4114800"/>
          </a:xfrm>
          <a:solidFill>
            <a:schemeClr val="folHlink"/>
          </a:solidFill>
        </p:spPr>
        <p:txBody>
          <a:bodyPr/>
          <a:lstStyle/>
          <a:p>
            <a:r>
              <a:rPr lang="en-US" sz="6000" b="1">
                <a:solidFill>
                  <a:schemeClr val="bg2"/>
                </a:solidFill>
              </a:rPr>
              <a:t>the government</a:t>
            </a:r>
          </a:p>
          <a:p>
            <a:r>
              <a:rPr lang="en-US" sz="4400" b="1">
                <a:solidFill>
                  <a:schemeClr val="bg2"/>
                </a:solidFill>
              </a:rPr>
              <a:t>(and the people running it)</a:t>
            </a:r>
          </a:p>
          <a:p>
            <a:r>
              <a:rPr lang="en-US" sz="6000" b="1">
                <a:solidFill>
                  <a:schemeClr val="bg2"/>
                </a:solidFill>
              </a:rPr>
              <a:t>is bound by the law</a:t>
            </a:r>
          </a:p>
        </p:txBody>
      </p:sp>
    </p:spTree>
  </p:cSld>
  <p:clrMapOvr>
    <a:masterClrMapping/>
  </p:clrMapOvr>
  <p:transition spd="slow">
    <p:check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8837613" cy="990600"/>
          </a:xfrm>
          <a:solidFill>
            <a:schemeClr val="tx1"/>
          </a:solidFill>
        </p:spPr>
        <p:txBody>
          <a:bodyPr/>
          <a:lstStyle/>
          <a:p>
            <a:r>
              <a:rPr lang="en-US" sz="5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rule of law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286000"/>
            <a:ext cx="8686800" cy="4114800"/>
          </a:xfrm>
          <a:solidFill>
            <a:srgbClr val="00FF00"/>
          </a:solidFill>
        </p:spPr>
        <p:txBody>
          <a:bodyPr/>
          <a:lstStyle/>
          <a:p>
            <a:r>
              <a:rPr lang="en-US" sz="6000" b="1">
                <a:solidFill>
                  <a:schemeClr val="bg2"/>
                </a:solidFill>
              </a:rPr>
              <a:t>The President must live by the same laws that you and I live by</a:t>
            </a:r>
          </a:p>
        </p:txBody>
      </p:sp>
    </p:spTree>
  </p:cSld>
  <p:clrMapOvr>
    <a:masterClrMapping/>
  </p:clrMapOvr>
  <p:transition spd="slow">
    <p:check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5181600" cy="1143000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  <a:latin typeface="Arial Narrow" pitchFamily="34" charset="0"/>
              </a:rPr>
              <a:t>rule of law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4400" b="1">
                <a:latin typeface="Arial Narrow" pitchFamily="34" charset="0"/>
              </a:rPr>
              <a:t>Those who rule the United States are required to live under the same laws as the citizens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4191000" y="3810000"/>
          <a:ext cx="3359150" cy="3048000"/>
        </p:xfrm>
        <a:graphic>
          <a:graphicData uri="http://schemas.openxmlformats.org/presentationml/2006/ole">
            <p:oleObj spid="_x0000_s8196" name="Clip" r:id="rId5" imgW="3212280" imgH="3935520" progId="MS_ClipArt_Gallery.2">
              <p:embed/>
            </p:oleObj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4724400" y="381000"/>
          <a:ext cx="3657600" cy="4038600"/>
        </p:xfrm>
        <a:graphic>
          <a:graphicData uri="http://schemas.openxmlformats.org/presentationml/2006/ole">
            <p:oleObj spid="_x0000_s8197" name="Clip" r:id="rId6" imgW="3192120" imgH="3749400" progId="MS_ClipArt_Gallery.2">
              <p:embed/>
            </p:oleObj>
          </a:graphicData>
        </a:graphic>
      </p:graphicFrame>
      <p:sp>
        <p:nvSpPr>
          <p:cNvPr id="8199" name="WordArt 7"/>
          <p:cNvSpPr>
            <a:spLocks noChangeArrowheads="1" noChangeShapeType="1" noTextEdit="1"/>
          </p:cNvSpPr>
          <p:nvPr/>
        </p:nvSpPr>
        <p:spPr bwMode="auto">
          <a:xfrm>
            <a:off x="5715000" y="1600200"/>
            <a:ext cx="18288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laws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8837613" cy="1600200"/>
          </a:xfrm>
          <a:solidFill>
            <a:schemeClr val="tx1"/>
          </a:solidFill>
        </p:spPr>
        <p:txBody>
          <a:bodyPr/>
          <a:lstStyle/>
          <a:p>
            <a:r>
              <a:rPr lang="en-US" sz="5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popular sovereignty</a:t>
            </a:r>
            <a:r>
              <a:rPr lang="en-US" sz="1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(page 87)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286000"/>
            <a:ext cx="8686800" cy="4114800"/>
          </a:xfrm>
          <a:solidFill>
            <a:schemeClr val="folHlink"/>
          </a:solidFill>
        </p:spPr>
        <p:txBody>
          <a:bodyPr/>
          <a:lstStyle/>
          <a:p>
            <a:r>
              <a:rPr lang="en-US" sz="6000" b="1">
                <a:solidFill>
                  <a:schemeClr val="bg2"/>
                </a:solidFill>
              </a:rPr>
              <a:t>people have the right to rule themselves</a:t>
            </a:r>
          </a:p>
        </p:txBody>
      </p:sp>
    </p:spTree>
  </p:cSld>
  <p:clrMapOvr>
    <a:masterClrMapping/>
  </p:clrMapOvr>
  <p:transition spd="slow"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533400"/>
            <a:ext cx="7924800" cy="2667000"/>
          </a:xfrm>
          <a:solidFill>
            <a:srgbClr val="FFFFFF"/>
          </a:solidFill>
        </p:spPr>
        <p:txBody>
          <a:bodyPr/>
          <a:lstStyle/>
          <a:p>
            <a:r>
              <a:rPr lang="en-US" sz="5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UNIT 1</a:t>
            </a:r>
            <a:r>
              <a:rPr lang="en-US" sz="5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/>
            </a:r>
            <a:br>
              <a:rPr lang="en-US" sz="5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</a:br>
            <a:r>
              <a:rPr lang="en-US" sz="5400" u="sng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“We the People”</a:t>
            </a:r>
            <a:endParaRPr lang="en-US" sz="5400" u="sng" dirty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733800"/>
            <a:ext cx="6400800" cy="1752600"/>
          </a:xfrm>
          <a:solidFill>
            <a:srgbClr val="FF0000"/>
          </a:solidFill>
        </p:spPr>
        <p:txBody>
          <a:bodyPr/>
          <a:lstStyle/>
          <a:p>
            <a:r>
              <a:rPr lang="en-US" sz="6600" dirty="0">
                <a:solidFill>
                  <a:srgbClr val="FFFFFF"/>
                </a:solidFill>
                <a:latin typeface="Arial Narrow" pitchFamily="34" charset="0"/>
              </a:rPr>
              <a:t>Objective </a:t>
            </a:r>
            <a:r>
              <a:rPr lang="en-US" sz="6600" dirty="0" smtClean="0">
                <a:solidFill>
                  <a:srgbClr val="FFFFFF"/>
                </a:solidFill>
                <a:latin typeface="Arial Narrow" pitchFamily="34" charset="0"/>
              </a:rPr>
              <a:t>8.1.3</a:t>
            </a:r>
            <a:endParaRPr lang="en-US" sz="6600" dirty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nimBg="1" autoUpdateAnimBg="0"/>
      <p:bldP spid="47107" grpId="0" build="p" autoUpdateAnimBg="0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8837613" cy="1600200"/>
          </a:xfrm>
          <a:solidFill>
            <a:schemeClr val="tx1"/>
          </a:solidFill>
        </p:spPr>
        <p:txBody>
          <a:bodyPr/>
          <a:lstStyle/>
          <a:p>
            <a:r>
              <a:rPr lang="en-US" sz="5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popular sovereignty</a:t>
            </a:r>
            <a:r>
              <a:rPr lang="en-US" sz="1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(page 87)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286000"/>
            <a:ext cx="8686800" cy="4114800"/>
          </a:xfrm>
          <a:solidFill>
            <a:srgbClr val="00FF00"/>
          </a:solidFill>
        </p:spPr>
        <p:txBody>
          <a:bodyPr/>
          <a:lstStyle/>
          <a:p>
            <a:r>
              <a:rPr lang="en-US" sz="6000" b="1">
                <a:solidFill>
                  <a:schemeClr val="bg2"/>
                </a:solidFill>
              </a:rPr>
              <a:t>People choose the leader that they want to run their lives</a:t>
            </a:r>
          </a:p>
        </p:txBody>
      </p:sp>
    </p:spTree>
  </p:cSld>
  <p:clrMapOvr>
    <a:masterClrMapping/>
  </p:clrMapOvr>
  <p:transition spd="slow">
    <p:check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8229600" cy="2971800"/>
          </a:xfrm>
          <a:solidFill>
            <a:srgbClr val="FFFFFF"/>
          </a:solidFill>
        </p:spPr>
        <p:txBody>
          <a:bodyPr/>
          <a:lstStyle/>
          <a:p>
            <a:r>
              <a:rPr lang="en-US" sz="8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“We the People”</a:t>
            </a:r>
            <a:endParaRPr lang="en-US" sz="8800" u="sng" dirty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57200"/>
            <a:ext cx="6400800" cy="1752600"/>
          </a:xfrm>
          <a:solidFill>
            <a:srgbClr val="FF0000"/>
          </a:solidFill>
        </p:spPr>
        <p:txBody>
          <a:bodyPr/>
          <a:lstStyle/>
          <a:p>
            <a:r>
              <a:rPr lang="en-US" sz="6600" dirty="0">
                <a:solidFill>
                  <a:srgbClr val="FFFFFF"/>
                </a:solidFill>
                <a:latin typeface="Arial Narrow" pitchFamily="34" charset="0"/>
              </a:rPr>
              <a:t>Objective </a:t>
            </a:r>
            <a:r>
              <a:rPr lang="en-US" sz="6600" dirty="0" smtClean="0">
                <a:solidFill>
                  <a:srgbClr val="FFFFFF"/>
                </a:solidFill>
                <a:latin typeface="Arial Narrow" pitchFamily="34" charset="0"/>
              </a:rPr>
              <a:t>8.1.3</a:t>
            </a:r>
            <a:endParaRPr lang="en-US" sz="6600" dirty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 autoUpdateAnimBg="0"/>
      <p:bldP spid="19459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848600" cy="1524000"/>
          </a:xfrm>
          <a:solidFill>
            <a:srgbClr val="FFFFFF"/>
          </a:solidFill>
        </p:spPr>
        <p:txBody>
          <a:bodyPr/>
          <a:lstStyle/>
          <a:p>
            <a:r>
              <a:rPr lang="en-US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The fundamental principles of democratic government: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9144000" cy="19812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>
                <a:solidFill>
                  <a:srgbClr val="FF0000"/>
                </a:solidFill>
                <a:latin typeface="Arial Narrow" pitchFamily="34" charset="0"/>
              </a:rPr>
              <a:t>a.</a:t>
            </a:r>
            <a:r>
              <a:rPr lang="en-US" sz="3200" b="1">
                <a:latin typeface="Arial Narrow" pitchFamily="34" charset="0"/>
              </a:rPr>
              <a:t>  protection of fundamental freedoms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>
                <a:solidFill>
                  <a:srgbClr val="FF0000"/>
                </a:solidFill>
                <a:latin typeface="Arial Narrow" pitchFamily="34" charset="0"/>
              </a:rPr>
              <a:t>b.</a:t>
            </a:r>
            <a:r>
              <a:rPr lang="en-US" sz="3200" b="1">
                <a:latin typeface="Arial Narrow" pitchFamily="34" charset="0"/>
              </a:rPr>
              <a:t>  consent of the governed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lphaLcPeriod" startAt="3"/>
            </a:pPr>
            <a:r>
              <a:rPr lang="en-US" sz="3200" b="1">
                <a:latin typeface="Arial Narrow" pitchFamily="34" charset="0"/>
              </a:rPr>
              <a:t>limited government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lphaLcPeriod" startAt="3"/>
            </a:pPr>
            <a:r>
              <a:rPr lang="en-US" b="1">
                <a:latin typeface="Arial Narrow" pitchFamily="34" charset="0"/>
              </a:rPr>
              <a:t>representative government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4343400"/>
            <a:ext cx="9144000" cy="2057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600" b="1">
                <a:solidFill>
                  <a:srgbClr val="FF0000"/>
                </a:solidFill>
                <a:latin typeface="Arial Narrow" pitchFamily="34" charset="0"/>
              </a:rPr>
              <a:t>e.</a:t>
            </a:r>
            <a:r>
              <a:rPr lang="en-US" sz="3600" b="1">
                <a:latin typeface="Arial Narrow" pitchFamily="34" charset="0"/>
              </a:rPr>
              <a:t>  majority rule with protection of minority rights</a:t>
            </a:r>
          </a:p>
          <a:p>
            <a:pPr>
              <a:buFont typeface="Wingdings" pitchFamily="2" charset="2"/>
              <a:buNone/>
            </a:pPr>
            <a:r>
              <a:rPr lang="en-US" sz="3600" b="1">
                <a:solidFill>
                  <a:srgbClr val="FF0000"/>
                </a:solidFill>
                <a:latin typeface="Arial Narrow" pitchFamily="34" charset="0"/>
              </a:rPr>
              <a:t>f.</a:t>
            </a:r>
            <a:r>
              <a:rPr lang="en-US" sz="3600" b="1">
                <a:latin typeface="Arial Narrow" pitchFamily="34" charset="0"/>
              </a:rPr>
              <a:t>  rule of law</a:t>
            </a:r>
          </a:p>
          <a:p>
            <a:pPr>
              <a:buFont typeface="Wingdings" pitchFamily="2" charset="2"/>
              <a:buNone/>
            </a:pPr>
            <a:r>
              <a:rPr lang="en-US" sz="3600" b="1">
                <a:solidFill>
                  <a:srgbClr val="FF0000"/>
                </a:solidFill>
                <a:latin typeface="Arial Narrow" pitchFamily="34" charset="0"/>
              </a:rPr>
              <a:t>g.</a:t>
            </a:r>
            <a:r>
              <a:rPr lang="en-US" sz="3600" b="1">
                <a:latin typeface="Arial Narrow" pitchFamily="34" charset="0"/>
              </a:rPr>
              <a:t>  popular sovereignty</a:t>
            </a:r>
          </a:p>
        </p:txBody>
      </p:sp>
    </p:spTree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nimBg="1" autoUpdateAnimBg="0"/>
      <p:bldP spid="45059" grpId="0" build="p" autoUpdateAnimBg="0" advAuto="0"/>
      <p:bldP spid="45060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848600" cy="1524000"/>
          </a:xfrm>
          <a:solidFill>
            <a:srgbClr val="FFFFFF"/>
          </a:solidFill>
        </p:spPr>
        <p:txBody>
          <a:bodyPr/>
          <a:lstStyle/>
          <a:p>
            <a:r>
              <a:rPr lang="en-US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The fundamental principles of democratic government: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2514600"/>
            <a:ext cx="7696200" cy="1219200"/>
          </a:xfrm>
          <a:solidFill>
            <a:schemeClr val="folHlink"/>
          </a:solidFill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5400" b="1">
                <a:solidFill>
                  <a:schemeClr val="bg2"/>
                </a:solidFill>
                <a:latin typeface="Arial Narrow" pitchFamily="34" charset="0"/>
              </a:rPr>
              <a:t>Let’s define each principle.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914400" y="4343400"/>
            <a:ext cx="7696200" cy="2057400"/>
          </a:xfrm>
          <a:solidFill>
            <a:srgbClr val="00FF00"/>
          </a:solidFill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5400" b="1">
                <a:solidFill>
                  <a:schemeClr val="bg2"/>
                </a:solidFill>
                <a:latin typeface="Arial Narrow" pitchFamily="34" charset="0"/>
              </a:rPr>
              <a:t>Let’s give an example for each principle. </a:t>
            </a:r>
            <a:r>
              <a:rPr lang="en-US" b="1">
                <a:solidFill>
                  <a:schemeClr val="bg2"/>
                </a:solidFill>
                <a:latin typeface="Arial Narrow" pitchFamily="34" charset="0"/>
              </a:rPr>
              <a:t>(things I will teach)</a:t>
            </a:r>
            <a:endParaRPr lang="en-US" sz="5400" b="1">
              <a:solidFill>
                <a:schemeClr val="bg2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nimBg="1" autoUpdateAnimBg="0"/>
      <p:bldP spid="25603" grpId="0" build="p" autoUpdateAnimBg="0" advAuto="0"/>
      <p:bldP spid="25604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04800"/>
            <a:ext cx="8837613" cy="1600200"/>
          </a:xfrm>
          <a:solidFill>
            <a:schemeClr val="tx1"/>
          </a:solidFill>
        </p:spPr>
        <p:txBody>
          <a:bodyPr/>
          <a:lstStyle/>
          <a:p>
            <a:r>
              <a:rPr lang="en-US" sz="5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protection of fundamental freedoms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286000"/>
            <a:ext cx="8686800" cy="4114800"/>
          </a:xfrm>
          <a:solidFill>
            <a:schemeClr val="folHlink"/>
          </a:solidFill>
        </p:spPr>
        <p:txBody>
          <a:bodyPr/>
          <a:lstStyle/>
          <a:p>
            <a:r>
              <a:rPr lang="en-US" sz="5400" b="1">
                <a:solidFill>
                  <a:schemeClr val="bg2"/>
                </a:solidFill>
              </a:rPr>
              <a:t>the basic rights of citizens must be guarded</a:t>
            </a:r>
          </a:p>
          <a:p>
            <a:r>
              <a:rPr lang="en-US" sz="4000" b="1">
                <a:solidFill>
                  <a:schemeClr val="bg2"/>
                </a:solidFill>
              </a:rPr>
              <a:t>(by the government) </a:t>
            </a:r>
          </a:p>
          <a:p>
            <a:r>
              <a:rPr lang="en-US" sz="5400" b="1">
                <a:solidFill>
                  <a:schemeClr val="bg2"/>
                </a:solidFill>
              </a:rPr>
              <a:t>to prevent them from being taken away</a:t>
            </a:r>
          </a:p>
        </p:txBody>
      </p:sp>
    </p:spTree>
  </p:cSld>
  <p:clrMapOvr>
    <a:masterClrMapping/>
  </p:clrMapOvr>
  <p:transition spd="slow">
    <p:check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04800"/>
            <a:ext cx="8837613" cy="1600200"/>
          </a:xfrm>
          <a:solidFill>
            <a:schemeClr val="tx1"/>
          </a:solidFill>
        </p:spPr>
        <p:txBody>
          <a:bodyPr/>
          <a:lstStyle/>
          <a:p>
            <a:r>
              <a:rPr lang="en-US" sz="5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protection of fundamental freedoms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286000"/>
            <a:ext cx="8686800" cy="4114800"/>
          </a:xfrm>
          <a:solidFill>
            <a:srgbClr val="00FF00"/>
          </a:solidFill>
        </p:spPr>
        <p:txBody>
          <a:bodyPr/>
          <a:lstStyle/>
          <a:p>
            <a:r>
              <a:rPr lang="en-US" sz="6000" b="1">
                <a:solidFill>
                  <a:schemeClr val="bg2"/>
                </a:solidFill>
              </a:rPr>
              <a:t>the courts prevent Congress from making laws to take away “freedom of speech”</a:t>
            </a:r>
          </a:p>
        </p:txBody>
      </p:sp>
    </p:spTree>
  </p:cSld>
  <p:clrMapOvr>
    <a:masterClrMapping/>
  </p:clrMapOvr>
  <p:transition spd="slow">
    <p:check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04800"/>
            <a:ext cx="8837613" cy="1600200"/>
          </a:xfrm>
          <a:solidFill>
            <a:schemeClr val="tx1"/>
          </a:solidFill>
        </p:spPr>
        <p:txBody>
          <a:bodyPr/>
          <a:lstStyle/>
          <a:p>
            <a:r>
              <a:rPr lang="en-US" sz="5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consent of the governed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286000"/>
            <a:ext cx="8686800" cy="4114800"/>
          </a:xfrm>
          <a:solidFill>
            <a:schemeClr val="folHlink"/>
          </a:solidFill>
        </p:spPr>
        <p:txBody>
          <a:bodyPr/>
          <a:lstStyle/>
          <a:p>
            <a:r>
              <a:rPr lang="en-US" sz="6000" b="1">
                <a:solidFill>
                  <a:schemeClr val="bg2"/>
                </a:solidFill>
              </a:rPr>
              <a:t>people are the source of all governmental power</a:t>
            </a:r>
          </a:p>
          <a:p>
            <a:r>
              <a:rPr lang="en-US" sz="4400" b="1">
                <a:solidFill>
                  <a:schemeClr val="bg2"/>
                </a:solidFill>
              </a:rPr>
              <a:t>(citizens have the final say)</a:t>
            </a:r>
          </a:p>
        </p:txBody>
      </p:sp>
    </p:spTree>
  </p:cSld>
  <p:clrMapOvr>
    <a:masterClrMapping/>
  </p:clrMapOvr>
  <p:transition spd="slow">
    <p:check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8600" y="304800"/>
            <a:ext cx="8837613" cy="1600200"/>
          </a:xfrm>
          <a:solidFill>
            <a:schemeClr val="tx1"/>
          </a:solidFill>
        </p:spPr>
        <p:txBody>
          <a:bodyPr/>
          <a:lstStyle/>
          <a:p>
            <a:r>
              <a:rPr lang="en-US" sz="5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consent of the governed</a:t>
            </a:r>
          </a:p>
        </p:txBody>
      </p:sp>
      <p:sp>
        <p:nvSpPr>
          <p:cNvPr id="389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286000"/>
            <a:ext cx="8686800" cy="4114800"/>
          </a:xfrm>
          <a:solidFill>
            <a:srgbClr val="00FF00"/>
          </a:solidFill>
        </p:spPr>
        <p:txBody>
          <a:bodyPr/>
          <a:lstStyle/>
          <a:p>
            <a:r>
              <a:rPr lang="en-US" sz="6000" b="1">
                <a:solidFill>
                  <a:schemeClr val="bg2"/>
                </a:solidFill>
              </a:rPr>
              <a:t>An amendment</a:t>
            </a:r>
          </a:p>
          <a:p>
            <a:r>
              <a:rPr lang="en-US" sz="4400" b="1">
                <a:solidFill>
                  <a:schemeClr val="bg2"/>
                </a:solidFill>
              </a:rPr>
              <a:t>(made by Congress)</a:t>
            </a:r>
            <a:endParaRPr lang="en-US" sz="6000" b="1">
              <a:solidFill>
                <a:schemeClr val="bg2"/>
              </a:solidFill>
            </a:endParaRPr>
          </a:p>
          <a:p>
            <a:r>
              <a:rPr lang="en-US" sz="6000" b="1">
                <a:solidFill>
                  <a:schemeClr val="bg2"/>
                </a:solidFill>
              </a:rPr>
              <a:t>must be</a:t>
            </a:r>
          </a:p>
          <a:p>
            <a:r>
              <a:rPr lang="en-US" sz="6000" b="1">
                <a:solidFill>
                  <a:schemeClr val="bg2"/>
                </a:solidFill>
              </a:rPr>
              <a:t>approved by the states</a:t>
            </a:r>
          </a:p>
        </p:txBody>
      </p:sp>
    </p:spTree>
  </p:cSld>
  <p:clrMapOvr>
    <a:masterClrMapping/>
  </p:clrMapOvr>
  <p:transition spd="slow">
    <p:checker/>
  </p:transition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613</TotalTime>
  <Words>364</Words>
  <Application>Microsoft Office PowerPoint</Application>
  <PresentationFormat>On-screen Show (4:3)</PresentationFormat>
  <Paragraphs>62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Times New Roman</vt:lpstr>
      <vt:lpstr>Arial</vt:lpstr>
      <vt:lpstr>Wingdings</vt:lpstr>
      <vt:lpstr>Arial Narrow</vt:lpstr>
      <vt:lpstr>Soaring</vt:lpstr>
      <vt:lpstr>Microsoft Clip Gallery</vt:lpstr>
      <vt:lpstr>Slide 1</vt:lpstr>
      <vt:lpstr>UNIT 1 “We the People”</vt:lpstr>
      <vt:lpstr>“We the People”</vt:lpstr>
      <vt:lpstr>The fundamental principles of democratic government:</vt:lpstr>
      <vt:lpstr>The fundamental principles of democratic government:</vt:lpstr>
      <vt:lpstr>protection of fundamental freedoms</vt:lpstr>
      <vt:lpstr>protection of fundamental freedoms</vt:lpstr>
      <vt:lpstr>consent of the governed</vt:lpstr>
      <vt:lpstr>consent of the governed</vt:lpstr>
      <vt:lpstr>limited government</vt:lpstr>
      <vt:lpstr>limited government</vt:lpstr>
      <vt:lpstr>representative government</vt:lpstr>
      <vt:lpstr>representative government</vt:lpstr>
      <vt:lpstr>majority rule with minority rights</vt:lpstr>
      <vt:lpstr>majority rule with minority rights</vt:lpstr>
      <vt:lpstr>rule of law</vt:lpstr>
      <vt:lpstr>rule of law</vt:lpstr>
      <vt:lpstr>rule of law</vt:lpstr>
      <vt:lpstr>popular sovereignty(page 87)</vt:lpstr>
      <vt:lpstr>popular sovereignty(page 87)</vt:lpstr>
    </vt:vector>
  </TitlesOfParts>
  <Company>5942 Riviera 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functions of the basic principles of constitutional government.</dc:title>
  <dc:creator>Marvin Johnson Jr.</dc:creator>
  <cp:lastModifiedBy>Arbuckle</cp:lastModifiedBy>
  <cp:revision>26</cp:revision>
  <dcterms:created xsi:type="dcterms:W3CDTF">2001-10-10T22:36:27Z</dcterms:created>
  <dcterms:modified xsi:type="dcterms:W3CDTF">2010-09-21T14:18:47Z</dcterms:modified>
</cp:coreProperties>
</file>