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9"/>
  </p:handoutMasterIdLst>
  <p:sldIdLst>
    <p:sldId id="256" r:id="rId2"/>
    <p:sldId id="298" r:id="rId3"/>
    <p:sldId id="299" r:id="rId4"/>
    <p:sldId id="259" r:id="rId5"/>
    <p:sldId id="275" r:id="rId6"/>
    <p:sldId id="276" r:id="rId7"/>
    <p:sldId id="277" r:id="rId8"/>
    <p:sldId id="278" r:id="rId9"/>
    <p:sldId id="296" r:id="rId10"/>
    <p:sldId id="285" r:id="rId11"/>
    <p:sldId id="283" r:id="rId12"/>
    <p:sldId id="293" r:id="rId13"/>
    <p:sldId id="282" r:id="rId14"/>
    <p:sldId id="294" r:id="rId15"/>
    <p:sldId id="295" r:id="rId16"/>
    <p:sldId id="286" r:id="rId17"/>
    <p:sldId id="261" r:id="rId18"/>
    <p:sldId id="288" r:id="rId19"/>
    <p:sldId id="281" r:id="rId20"/>
    <p:sldId id="289" r:id="rId21"/>
    <p:sldId id="279" r:id="rId22"/>
    <p:sldId id="290" r:id="rId23"/>
    <p:sldId id="297" r:id="rId24"/>
    <p:sldId id="300" r:id="rId25"/>
    <p:sldId id="292" r:id="rId26"/>
    <p:sldId id="284" r:id="rId27"/>
    <p:sldId id="280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CC0099"/>
    <a:srgbClr val="996633"/>
    <a:srgbClr val="000099"/>
    <a:srgbClr val="008000"/>
    <a:srgbClr val="FFCCFF"/>
    <a:srgbClr val="FFCC99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0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2" Type="http://schemas.openxmlformats.org/officeDocument/2006/relationships/slide" Target="slides/slide6.xml"/><Relationship Id="rId1" Type="http://schemas.openxmlformats.org/officeDocument/2006/relationships/slide" Target="slides/slide5.xml"/><Relationship Id="rId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ECF22C-5807-4AC1-9F94-824DF24A041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A0E9E-571D-4DC0-83E5-360E933D09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9776A-577A-4ACF-BA7E-F61FCD0A37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67426B-0ED0-4F85-A8C2-AB7AFB32D7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EE44996-207E-4180-84F7-48209DC559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ABE6C-ED18-4924-9C67-8E8AA9BA37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D0F7A-0944-41A4-B843-BDEFD6C271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A4CFD6-A89B-4368-99A8-C813971218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C1224-CD8A-40EE-90DC-7B2DDE6998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92A30-E4E6-4FB3-8DD9-A179D112BA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D1ABE-841E-4A22-8013-73E88D5201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B5DBB-1351-4EBA-902B-970CC82DC6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FAFA8-3294-4091-9251-5EACD4B2D9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9900"/>
            </a:gs>
            <a:gs pos="100000">
              <a:srgbClr val="FF00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98A2B2C-880F-4C22-AC1F-255AFEE8DDE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pull dir="u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3505200"/>
          </a:xfrm>
          <a:solidFill>
            <a:srgbClr val="FFFF00"/>
          </a:solidFill>
        </p:spPr>
        <p:txBody>
          <a:bodyPr/>
          <a:lstStyle/>
          <a:p>
            <a:r>
              <a:rPr lang="en-US" sz="6600" b="1"/>
              <a:t>Why do governments</a:t>
            </a:r>
            <a:br>
              <a:rPr lang="en-US" sz="6600" b="1"/>
            </a:br>
            <a:r>
              <a:rPr lang="en-US" sz="6600" b="1"/>
              <a:t>exist?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34000"/>
            <a:ext cx="6400800" cy="304800"/>
          </a:xfrm>
          <a:solidFill>
            <a:schemeClr val="bg1"/>
          </a:solidFill>
        </p:spPr>
        <p:txBody>
          <a:bodyPr/>
          <a:lstStyle/>
          <a:p>
            <a:endParaRPr lang="en-US" sz="6600" b="1" i="1" u="sng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ll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752600"/>
          </a:xfrm>
          <a:solidFill>
            <a:schemeClr val="bg1"/>
          </a:solidFill>
        </p:spPr>
        <p:txBody>
          <a:bodyPr/>
          <a:lstStyle/>
          <a:p>
            <a:r>
              <a:rPr lang="en-US" sz="5400" b="1" i="1" u="sng">
                <a:solidFill>
                  <a:srgbClr val="FF0000"/>
                </a:solidFill>
              </a:rPr>
              <a:t>basic purposes of government</a:t>
            </a:r>
          </a:p>
        </p:txBody>
      </p:sp>
      <p:sp>
        <p:nvSpPr>
          <p:cNvPr id="3686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276600"/>
            <a:ext cx="8610600" cy="1752600"/>
          </a:xfrm>
          <a:solidFill>
            <a:srgbClr val="FFCC99"/>
          </a:solidFill>
        </p:spPr>
        <p:txBody>
          <a:bodyPr/>
          <a:lstStyle/>
          <a:p>
            <a:r>
              <a:rPr lang="en-US" sz="8000">
                <a:solidFill>
                  <a:srgbClr val="996633"/>
                </a:solidFill>
              </a:rPr>
              <a:t>protect citizens</a:t>
            </a: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"/>
            <a:ext cx="7772400" cy="1752600"/>
          </a:xfrm>
          <a:solidFill>
            <a:srgbClr val="FFFF00"/>
          </a:solidFill>
        </p:spPr>
        <p:txBody>
          <a:bodyPr/>
          <a:lstStyle/>
          <a:p>
            <a:pPr algn="l"/>
            <a:r>
              <a:rPr lang="en-US" sz="5400" b="1" i="1" u="sng">
                <a:solidFill>
                  <a:srgbClr val="996633"/>
                </a:solidFill>
              </a:rPr>
              <a:t>protect citizens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286000"/>
            <a:ext cx="8610600" cy="4267200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en-US" sz="4800"/>
              <a:t>The </a:t>
            </a:r>
            <a:r>
              <a:rPr lang="en-US" sz="4800" b="1" u="sng"/>
              <a:t>government</a:t>
            </a:r>
            <a:r>
              <a:rPr lang="en-US" sz="4800"/>
              <a:t> </a:t>
            </a:r>
            <a:r>
              <a:rPr lang="en-US" sz="4800" i="1"/>
              <a:t>protects</a:t>
            </a:r>
            <a:r>
              <a:rPr lang="en-US" sz="4800"/>
              <a:t> </a:t>
            </a:r>
          </a:p>
          <a:p>
            <a:pPr algn="l"/>
            <a:r>
              <a:rPr lang="en-US" sz="4800"/>
              <a:t>the </a:t>
            </a:r>
            <a:r>
              <a:rPr lang="en-US" sz="4800">
                <a:solidFill>
                  <a:schemeClr val="accent2"/>
                </a:solidFill>
              </a:rPr>
              <a:t>citizen</a:t>
            </a:r>
          </a:p>
          <a:p>
            <a:pPr algn="l"/>
            <a:r>
              <a:rPr lang="en-US" sz="4800">
                <a:solidFill>
                  <a:srgbClr val="CC0000"/>
                </a:solidFill>
              </a:rPr>
              <a:t>from being harmed</a:t>
            </a:r>
          </a:p>
          <a:p>
            <a:pPr algn="l"/>
            <a:r>
              <a:rPr lang="en-US" sz="4800">
                <a:solidFill>
                  <a:srgbClr val="CC0000"/>
                </a:solidFill>
              </a:rPr>
              <a:t>by other citizens</a:t>
            </a:r>
          </a:p>
          <a:p>
            <a:endParaRPr lang="en-US" sz="4800"/>
          </a:p>
        </p:txBody>
      </p:sp>
      <p:pic>
        <p:nvPicPr>
          <p:cNvPr id="32773" name="Picture 5" descr="c:\Program Files\Microsoft Office\Clipart\WebArt\tn00738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4267200"/>
            <a:ext cx="3352800" cy="18764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57200" y="228600"/>
            <a:ext cx="7772400" cy="1752600"/>
          </a:xfrm>
          <a:solidFill>
            <a:srgbClr val="FFFF00"/>
          </a:solidFill>
        </p:spPr>
        <p:txBody>
          <a:bodyPr/>
          <a:lstStyle/>
          <a:p>
            <a:pPr algn="l"/>
            <a:r>
              <a:rPr lang="en-US" sz="5400" b="1" i="1" u="sng">
                <a:solidFill>
                  <a:srgbClr val="996633"/>
                </a:solidFill>
              </a:rPr>
              <a:t>protect citizens</a:t>
            </a:r>
          </a:p>
        </p:txBody>
      </p:sp>
      <p:sp>
        <p:nvSpPr>
          <p:cNvPr id="4608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286000"/>
            <a:ext cx="4572000" cy="4267200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en-US" sz="4800"/>
              <a:t>Example:</a:t>
            </a:r>
          </a:p>
          <a:p>
            <a:pPr algn="l"/>
            <a:r>
              <a:rPr lang="en-US" sz="4800"/>
              <a:t>police department</a:t>
            </a:r>
          </a:p>
          <a:p>
            <a:endParaRPr lang="en-US" sz="4800"/>
          </a:p>
        </p:txBody>
      </p:sp>
      <p:pic>
        <p:nvPicPr>
          <p:cNvPr id="46084" name="Picture 1028" descr="c:\Program Files\Microsoft Office\Clipart\standard\stddir1\bd07122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8725" y="381000"/>
            <a:ext cx="3446463" cy="6477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"/>
            <a:ext cx="7772400" cy="1752600"/>
          </a:xfrm>
          <a:solidFill>
            <a:srgbClr val="FFFF00"/>
          </a:solidFill>
        </p:spPr>
        <p:txBody>
          <a:bodyPr/>
          <a:lstStyle/>
          <a:p>
            <a:pPr algn="l"/>
            <a:r>
              <a:rPr lang="en-US" sz="5400" b="1" i="1" u="sng">
                <a:solidFill>
                  <a:srgbClr val="996633"/>
                </a:solidFill>
              </a:rPr>
              <a:t>protect citizens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286000"/>
            <a:ext cx="8610600" cy="4267200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en-US" sz="4800"/>
              <a:t>The </a:t>
            </a:r>
            <a:r>
              <a:rPr lang="en-US" sz="4800" b="1" u="sng"/>
              <a:t>government</a:t>
            </a:r>
            <a:r>
              <a:rPr lang="en-US" sz="4800"/>
              <a:t> </a:t>
            </a:r>
            <a:r>
              <a:rPr lang="en-US" sz="4800" i="1"/>
              <a:t>protects</a:t>
            </a:r>
            <a:r>
              <a:rPr lang="en-US" sz="4800"/>
              <a:t> </a:t>
            </a:r>
          </a:p>
          <a:p>
            <a:pPr algn="l"/>
            <a:r>
              <a:rPr lang="en-US" sz="4800"/>
              <a:t>the </a:t>
            </a:r>
            <a:r>
              <a:rPr lang="en-US" sz="4800">
                <a:solidFill>
                  <a:schemeClr val="accent2"/>
                </a:solidFill>
              </a:rPr>
              <a:t>citizen</a:t>
            </a:r>
          </a:p>
          <a:p>
            <a:pPr algn="l"/>
            <a:r>
              <a:rPr lang="en-US" sz="4800">
                <a:solidFill>
                  <a:srgbClr val="CC0000"/>
                </a:solidFill>
              </a:rPr>
              <a:t>from being harmed</a:t>
            </a:r>
          </a:p>
          <a:p>
            <a:pPr algn="l"/>
            <a:r>
              <a:rPr lang="en-US" sz="4800">
                <a:solidFill>
                  <a:srgbClr val="CC0000"/>
                </a:solidFill>
              </a:rPr>
              <a:t>by other countries</a:t>
            </a:r>
          </a:p>
        </p:txBody>
      </p:sp>
      <p:pic>
        <p:nvPicPr>
          <p:cNvPr id="31748" name="Picture 4" descr="c:\Program Files\Microsoft Office\Clipart\standard\stddir1\bd05171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074988"/>
            <a:ext cx="3505200" cy="33909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57200" y="228600"/>
            <a:ext cx="7772400" cy="1752600"/>
          </a:xfrm>
          <a:solidFill>
            <a:srgbClr val="FFFF00"/>
          </a:solidFill>
        </p:spPr>
        <p:txBody>
          <a:bodyPr/>
          <a:lstStyle/>
          <a:p>
            <a:pPr algn="l"/>
            <a:r>
              <a:rPr lang="en-US" sz="5400" b="1" i="1" u="sng">
                <a:solidFill>
                  <a:srgbClr val="996633"/>
                </a:solidFill>
              </a:rPr>
              <a:t>protect citizens</a:t>
            </a:r>
          </a:p>
        </p:txBody>
      </p:sp>
      <p:sp>
        <p:nvSpPr>
          <p:cNvPr id="4710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286000"/>
            <a:ext cx="3352800" cy="4267200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en-US" sz="4800"/>
              <a:t>Example:</a:t>
            </a:r>
          </a:p>
          <a:p>
            <a:pPr algn="l"/>
            <a:r>
              <a:rPr lang="en-US" sz="4800"/>
              <a:t>army, navy, air force, marines, coast guard</a:t>
            </a:r>
          </a:p>
        </p:txBody>
      </p:sp>
      <p:pic>
        <p:nvPicPr>
          <p:cNvPr id="47109" name="Picture 1029" descr="c:\Program Files\Microsoft Office\Clipart\standard\stddir1\bd07134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4088" y="1676400"/>
            <a:ext cx="2967037" cy="5181600"/>
          </a:xfrm>
          <a:prstGeom prst="rect">
            <a:avLst/>
          </a:prstGeom>
          <a:noFill/>
        </p:spPr>
      </p:pic>
      <p:pic>
        <p:nvPicPr>
          <p:cNvPr id="47110" name="Picture 1030" descr="c:\Program Files\Microsoft Office\Clipart\standard\stddir3\in01095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3048000"/>
            <a:ext cx="2743200" cy="3810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ll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752600"/>
          </a:xfrm>
          <a:solidFill>
            <a:schemeClr val="bg1"/>
          </a:solidFill>
        </p:spPr>
        <p:txBody>
          <a:bodyPr/>
          <a:lstStyle/>
          <a:p>
            <a:r>
              <a:rPr lang="en-US" sz="5400" b="1" i="1" u="sng">
                <a:solidFill>
                  <a:srgbClr val="FF0000"/>
                </a:solidFill>
              </a:rPr>
              <a:t>basic purposes of government</a:t>
            </a:r>
          </a:p>
        </p:txBody>
      </p:sp>
      <p:sp>
        <p:nvSpPr>
          <p:cNvPr id="378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581400"/>
            <a:ext cx="8610600" cy="1371600"/>
          </a:xfrm>
          <a:solidFill>
            <a:srgbClr val="FFCCFF"/>
          </a:solidFill>
        </p:spPr>
        <p:txBody>
          <a:bodyPr/>
          <a:lstStyle/>
          <a:p>
            <a:r>
              <a:rPr lang="en-US" sz="8000">
                <a:solidFill>
                  <a:srgbClr val="CC0099"/>
                </a:solidFill>
              </a:rPr>
              <a:t>keep order</a:t>
            </a: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752600"/>
          </a:xfrm>
          <a:solidFill>
            <a:srgbClr val="FFFF00"/>
          </a:solidFill>
        </p:spPr>
        <p:txBody>
          <a:bodyPr/>
          <a:lstStyle/>
          <a:p>
            <a:pPr algn="l"/>
            <a:r>
              <a:rPr lang="en-US" sz="5400" b="1" i="1" u="sng">
                <a:solidFill>
                  <a:srgbClr val="CC0099"/>
                </a:solidFill>
              </a:rPr>
              <a:t>keep order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429000"/>
            <a:ext cx="8610600" cy="2895600"/>
          </a:xfrm>
          <a:solidFill>
            <a:schemeClr val="bg1"/>
          </a:solidFill>
        </p:spPr>
        <p:txBody>
          <a:bodyPr/>
          <a:lstStyle/>
          <a:p>
            <a:r>
              <a:rPr lang="en-US" sz="4800">
                <a:solidFill>
                  <a:srgbClr val="FF0000"/>
                </a:solidFill>
              </a:rPr>
              <a:t>The government keeps order …</a:t>
            </a:r>
            <a:r>
              <a:rPr lang="en-US" sz="4800"/>
              <a:t> </a:t>
            </a:r>
            <a:r>
              <a:rPr lang="en-US" sz="4800">
                <a:solidFill>
                  <a:srgbClr val="660033"/>
                </a:solidFill>
              </a:rPr>
              <a:t>…… by creating laws</a:t>
            </a:r>
          </a:p>
        </p:txBody>
      </p:sp>
      <p:pic>
        <p:nvPicPr>
          <p:cNvPr id="7173" name="Picture 5" descr="c:\Program Files\Microsoft Office\Clipart\standard\stddir1\bd06913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28600"/>
            <a:ext cx="3276600" cy="3276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752600"/>
          </a:xfrm>
          <a:solidFill>
            <a:srgbClr val="FFFF00"/>
          </a:solidFill>
        </p:spPr>
        <p:txBody>
          <a:bodyPr/>
          <a:lstStyle/>
          <a:p>
            <a:pPr algn="l"/>
            <a:r>
              <a:rPr lang="en-US" sz="5400" b="1" i="1" u="sng">
                <a:solidFill>
                  <a:srgbClr val="CC0099"/>
                </a:solidFill>
              </a:rPr>
              <a:t>keep order</a:t>
            </a:r>
          </a:p>
        </p:txBody>
      </p:sp>
      <p:sp>
        <p:nvSpPr>
          <p:cNvPr id="4096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429000"/>
            <a:ext cx="4114800" cy="1828800"/>
          </a:xfrm>
          <a:solidFill>
            <a:schemeClr val="bg1"/>
          </a:solidFill>
        </p:spPr>
        <p:txBody>
          <a:bodyPr/>
          <a:lstStyle/>
          <a:p>
            <a:r>
              <a:rPr lang="en-US" sz="4800"/>
              <a:t>Example:</a:t>
            </a:r>
          </a:p>
          <a:p>
            <a:r>
              <a:rPr lang="en-US" sz="4800"/>
              <a:t>Congress</a:t>
            </a:r>
          </a:p>
        </p:txBody>
      </p:sp>
      <p:pic>
        <p:nvPicPr>
          <p:cNvPr id="40964" name="Picture 1028" descr="c:\Program Files\Microsoft Office\Clipart\standard\stddir1\bd06913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066800"/>
            <a:ext cx="5257800" cy="5257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752600"/>
          </a:xfrm>
          <a:solidFill>
            <a:srgbClr val="FFFF00"/>
          </a:solidFill>
        </p:spPr>
        <p:txBody>
          <a:bodyPr/>
          <a:lstStyle/>
          <a:p>
            <a:pPr algn="l"/>
            <a:r>
              <a:rPr lang="en-US" sz="5400" b="1" i="1" u="sng">
                <a:solidFill>
                  <a:srgbClr val="CC0099"/>
                </a:solidFill>
              </a:rPr>
              <a:t>keep order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429000"/>
            <a:ext cx="8610600" cy="2895600"/>
          </a:xfrm>
          <a:solidFill>
            <a:schemeClr val="bg1"/>
          </a:solidFill>
        </p:spPr>
        <p:txBody>
          <a:bodyPr/>
          <a:lstStyle/>
          <a:p>
            <a:r>
              <a:rPr lang="en-US" sz="4800">
                <a:solidFill>
                  <a:srgbClr val="FF0000"/>
                </a:solidFill>
              </a:rPr>
              <a:t>The government keeps order…</a:t>
            </a:r>
            <a:r>
              <a:rPr lang="en-US" sz="4800"/>
              <a:t> </a:t>
            </a:r>
            <a:r>
              <a:rPr lang="en-US" sz="4800">
                <a:solidFill>
                  <a:srgbClr val="660033"/>
                </a:solidFill>
              </a:rPr>
              <a:t>…. by seeing that people live by laws</a:t>
            </a:r>
          </a:p>
        </p:txBody>
      </p:sp>
      <p:pic>
        <p:nvPicPr>
          <p:cNvPr id="30725" name="Picture 5" descr="c:\Program Files\Microsoft Office\Clipart\standard\stddir1\bd06914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533400"/>
            <a:ext cx="3048000" cy="2438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752600"/>
          </a:xfrm>
          <a:solidFill>
            <a:srgbClr val="FFFF00"/>
          </a:solidFill>
        </p:spPr>
        <p:txBody>
          <a:bodyPr/>
          <a:lstStyle/>
          <a:p>
            <a:r>
              <a:rPr lang="en-US" sz="5400" b="1"/>
              <a:t>Objective 1.1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667000"/>
          </a:xfrm>
          <a:solidFill>
            <a:schemeClr val="bg1"/>
          </a:solidFill>
        </p:spPr>
        <p:txBody>
          <a:bodyPr/>
          <a:lstStyle/>
          <a:p>
            <a:r>
              <a:rPr lang="en-US" sz="6600" b="1" i="1" u="sng">
                <a:solidFill>
                  <a:srgbClr val="FF0000"/>
                </a:solidFill>
              </a:rPr>
              <a:t>basic purposes of government</a:t>
            </a:r>
          </a:p>
        </p:txBody>
      </p:sp>
    </p:spTree>
  </p:cSld>
  <p:clrMapOvr>
    <a:masterClrMapping/>
  </p:clrMapOvr>
  <p:transition spd="slow">
    <p:pull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752600"/>
          </a:xfrm>
          <a:solidFill>
            <a:srgbClr val="FFFF00"/>
          </a:solidFill>
        </p:spPr>
        <p:txBody>
          <a:bodyPr/>
          <a:lstStyle/>
          <a:p>
            <a:pPr algn="l"/>
            <a:r>
              <a:rPr lang="en-US" sz="5400" b="1" i="1" u="sng">
                <a:solidFill>
                  <a:srgbClr val="CC0099"/>
                </a:solidFill>
              </a:rPr>
              <a:t>keep order</a:t>
            </a:r>
          </a:p>
        </p:txBody>
      </p:sp>
      <p:sp>
        <p:nvSpPr>
          <p:cNvPr id="4198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429000"/>
            <a:ext cx="3352800" cy="2895600"/>
          </a:xfrm>
          <a:solidFill>
            <a:schemeClr val="bg1"/>
          </a:solidFill>
        </p:spPr>
        <p:txBody>
          <a:bodyPr/>
          <a:lstStyle/>
          <a:p>
            <a:r>
              <a:rPr lang="en-US" sz="4800"/>
              <a:t>Example:</a:t>
            </a:r>
          </a:p>
          <a:p>
            <a:r>
              <a:rPr lang="en-US" sz="4800"/>
              <a:t>President</a:t>
            </a:r>
          </a:p>
          <a:p>
            <a:r>
              <a:rPr lang="en-US" sz="4800"/>
              <a:t>and agencies</a:t>
            </a:r>
          </a:p>
        </p:txBody>
      </p:sp>
      <p:pic>
        <p:nvPicPr>
          <p:cNvPr id="41988" name="Picture 1028" descr="c:\Program Files\Microsoft Office\Clipart\standard\stddir1\bd06914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355725"/>
            <a:ext cx="6324600" cy="50609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752600"/>
          </a:xfrm>
          <a:solidFill>
            <a:srgbClr val="FFFF00"/>
          </a:solidFill>
        </p:spPr>
        <p:txBody>
          <a:bodyPr/>
          <a:lstStyle/>
          <a:p>
            <a:pPr algn="l"/>
            <a:r>
              <a:rPr lang="en-US" sz="5400" b="1" i="1" u="sng">
                <a:solidFill>
                  <a:srgbClr val="CC0099"/>
                </a:solidFill>
              </a:rPr>
              <a:t>keep order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429000"/>
            <a:ext cx="8610600" cy="2895600"/>
          </a:xfrm>
          <a:solidFill>
            <a:schemeClr val="bg1"/>
          </a:solidFill>
        </p:spPr>
        <p:txBody>
          <a:bodyPr/>
          <a:lstStyle/>
          <a:p>
            <a:r>
              <a:rPr lang="en-US" sz="4800"/>
              <a:t>The government keeps order… </a:t>
            </a:r>
            <a:r>
              <a:rPr lang="en-US" sz="4800">
                <a:solidFill>
                  <a:srgbClr val="660033"/>
                </a:solidFill>
              </a:rPr>
              <a:t>…..by providing  courts to settle arguments based on the laws</a:t>
            </a:r>
          </a:p>
        </p:txBody>
      </p:sp>
      <p:pic>
        <p:nvPicPr>
          <p:cNvPr id="27652" name="Picture 4" descr="c:\Program Files\Microsoft Office\Clipart\corpbas\bd05878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28600"/>
            <a:ext cx="2608263" cy="3200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752600"/>
          </a:xfrm>
          <a:solidFill>
            <a:srgbClr val="FFFF00"/>
          </a:solidFill>
        </p:spPr>
        <p:txBody>
          <a:bodyPr/>
          <a:lstStyle/>
          <a:p>
            <a:pPr algn="l"/>
            <a:r>
              <a:rPr lang="en-US" sz="5400" b="1" i="1" u="sng">
                <a:solidFill>
                  <a:srgbClr val="CC0099"/>
                </a:solidFill>
              </a:rPr>
              <a:t>keep order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429000"/>
            <a:ext cx="3048000" cy="1905000"/>
          </a:xfrm>
          <a:solidFill>
            <a:schemeClr val="bg1"/>
          </a:solidFill>
        </p:spPr>
        <p:txBody>
          <a:bodyPr/>
          <a:lstStyle/>
          <a:p>
            <a:r>
              <a:rPr lang="en-US" sz="4800"/>
              <a:t>Example:</a:t>
            </a:r>
          </a:p>
          <a:p>
            <a:r>
              <a:rPr lang="en-US" sz="4800"/>
              <a:t>courts</a:t>
            </a:r>
            <a:endParaRPr lang="en-US" sz="4800">
              <a:solidFill>
                <a:srgbClr val="660033"/>
              </a:solidFill>
            </a:endParaRPr>
          </a:p>
        </p:txBody>
      </p:sp>
      <p:pic>
        <p:nvPicPr>
          <p:cNvPr id="43012" name="Picture 4" descr="c:\Program Files\Microsoft Office\Clipart\corpbas\bd05878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676400"/>
            <a:ext cx="3663950" cy="4495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752600"/>
          </a:xfrm>
          <a:solidFill>
            <a:schemeClr val="bg1"/>
          </a:solidFill>
        </p:spPr>
        <p:txBody>
          <a:bodyPr/>
          <a:lstStyle/>
          <a:p>
            <a:r>
              <a:rPr lang="en-US" sz="5400" b="1" i="1" u="sng">
                <a:solidFill>
                  <a:srgbClr val="FF0000"/>
                </a:solidFill>
              </a:rPr>
              <a:t>basic purposes of government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276600"/>
            <a:ext cx="8610600" cy="2971800"/>
          </a:xfrm>
          <a:solidFill>
            <a:srgbClr val="99FF99"/>
          </a:solidFill>
        </p:spPr>
        <p:txBody>
          <a:bodyPr/>
          <a:lstStyle/>
          <a:p>
            <a:r>
              <a:rPr lang="en-US" sz="8000">
                <a:solidFill>
                  <a:srgbClr val="008000"/>
                </a:solidFill>
              </a:rPr>
              <a:t>Plan for the future</a:t>
            </a: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752600"/>
          </a:xfrm>
          <a:solidFill>
            <a:schemeClr val="bg1"/>
          </a:solidFill>
        </p:spPr>
        <p:txBody>
          <a:bodyPr/>
          <a:lstStyle/>
          <a:p>
            <a:r>
              <a:rPr lang="en-US" sz="5400" b="1" i="1" u="sng">
                <a:solidFill>
                  <a:srgbClr val="FF0000"/>
                </a:solidFill>
              </a:rPr>
              <a:t>Plan for the future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276600"/>
            <a:ext cx="8610600" cy="2971800"/>
          </a:xfrm>
          <a:solidFill>
            <a:srgbClr val="99FF99"/>
          </a:solidFill>
        </p:spPr>
        <p:txBody>
          <a:bodyPr/>
          <a:lstStyle/>
          <a:p>
            <a:r>
              <a:rPr lang="en-US" sz="8000">
                <a:solidFill>
                  <a:srgbClr val="008000"/>
                </a:solidFill>
              </a:rPr>
              <a:t>Planning Council</a:t>
            </a:r>
          </a:p>
          <a:p>
            <a:r>
              <a:rPr lang="en-US" sz="8000">
                <a:solidFill>
                  <a:srgbClr val="008000"/>
                </a:solidFill>
              </a:rPr>
              <a:t>Budget</a:t>
            </a: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28800"/>
            <a:ext cx="7848600" cy="2895600"/>
          </a:xfrm>
        </p:spPr>
        <p:txBody>
          <a:bodyPr/>
          <a:lstStyle/>
          <a:p>
            <a:r>
              <a:rPr lang="en-US" sz="9600">
                <a:solidFill>
                  <a:schemeClr val="bg1"/>
                </a:solidFill>
              </a:rPr>
              <a:t>Review:</a:t>
            </a:r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752600"/>
          </a:xfrm>
          <a:solidFill>
            <a:schemeClr val="bg1"/>
          </a:solidFill>
        </p:spPr>
        <p:txBody>
          <a:bodyPr/>
          <a:lstStyle/>
          <a:p>
            <a:r>
              <a:rPr lang="en-US" sz="5400" b="1" i="1" u="sng">
                <a:solidFill>
                  <a:srgbClr val="FF0000"/>
                </a:solidFill>
              </a:rPr>
              <a:t>basic purposes of government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895600"/>
            <a:ext cx="8610600" cy="2895600"/>
          </a:xfrm>
          <a:solidFill>
            <a:schemeClr val="hlink"/>
          </a:solidFill>
        </p:spPr>
        <p:txBody>
          <a:bodyPr/>
          <a:lstStyle/>
          <a:p>
            <a:pPr>
              <a:buFontTx/>
              <a:buChar char="•"/>
            </a:pPr>
            <a:r>
              <a:rPr lang="en-US" sz="4800">
                <a:solidFill>
                  <a:srgbClr val="008000"/>
                </a:solidFill>
              </a:rPr>
              <a:t>provide public goods &amp; services</a:t>
            </a:r>
          </a:p>
          <a:p>
            <a:pPr>
              <a:buFontTx/>
              <a:buChar char="•"/>
            </a:pPr>
            <a:r>
              <a:rPr lang="en-US" sz="4800">
                <a:solidFill>
                  <a:srgbClr val="996633"/>
                </a:solidFill>
              </a:rPr>
              <a:t>protect citizens</a:t>
            </a:r>
          </a:p>
          <a:p>
            <a:pPr>
              <a:buFontTx/>
              <a:buChar char="•"/>
            </a:pPr>
            <a:r>
              <a:rPr lang="en-US" sz="4800">
                <a:solidFill>
                  <a:srgbClr val="CC0099"/>
                </a:solidFill>
              </a:rPr>
              <a:t>keep order</a:t>
            </a:r>
          </a:p>
          <a:p>
            <a:pPr>
              <a:buFontTx/>
              <a:buChar char="•"/>
            </a:pPr>
            <a:r>
              <a:rPr lang="en-US" sz="4800">
                <a:solidFill>
                  <a:schemeClr val="accent2"/>
                </a:solidFill>
              </a:rPr>
              <a:t>plan for the future</a:t>
            </a: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ll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752600"/>
          </a:xfrm>
          <a:solidFill>
            <a:schemeClr val="bg1"/>
          </a:solidFill>
        </p:spPr>
        <p:txBody>
          <a:bodyPr/>
          <a:lstStyle/>
          <a:p>
            <a:r>
              <a:rPr lang="en-US" sz="5400" b="1" i="1" u="sng">
                <a:solidFill>
                  <a:srgbClr val="FF0000"/>
                </a:solidFill>
              </a:rPr>
              <a:t>basic purposes of government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276600"/>
            <a:ext cx="8610600" cy="2971800"/>
          </a:xfrm>
          <a:solidFill>
            <a:srgbClr val="99FF99"/>
          </a:solidFill>
        </p:spPr>
        <p:txBody>
          <a:bodyPr/>
          <a:lstStyle/>
          <a:p>
            <a:r>
              <a:rPr lang="en-US" sz="8000">
                <a:solidFill>
                  <a:srgbClr val="008000"/>
                </a:solidFill>
              </a:rPr>
              <a:t>provide public goods and services</a:t>
            </a: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0"/>
            <a:ext cx="7772400" cy="1752600"/>
          </a:xfrm>
          <a:solidFill>
            <a:srgbClr val="FFFF00"/>
          </a:solidFill>
        </p:spPr>
        <p:txBody>
          <a:bodyPr/>
          <a:lstStyle/>
          <a:p>
            <a:r>
              <a:rPr lang="en-US" sz="5400" b="1" i="1" u="sng">
                <a:solidFill>
                  <a:srgbClr val="008000"/>
                </a:solidFill>
              </a:rPr>
              <a:t>provide</a:t>
            </a:r>
            <a:br>
              <a:rPr lang="en-US" sz="5400" b="1" i="1" u="sng">
                <a:solidFill>
                  <a:srgbClr val="008000"/>
                </a:solidFill>
              </a:rPr>
            </a:br>
            <a:r>
              <a:rPr lang="en-US" sz="5400" b="1" i="1" u="sng">
                <a:solidFill>
                  <a:srgbClr val="008000"/>
                </a:solidFill>
              </a:rPr>
              <a:t>public goods and services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676400"/>
            <a:ext cx="9144000" cy="5181600"/>
          </a:xfrm>
          <a:solidFill>
            <a:schemeClr val="bg1"/>
          </a:solidFill>
        </p:spPr>
        <p:txBody>
          <a:bodyPr/>
          <a:lstStyle/>
          <a:p>
            <a:r>
              <a:rPr lang="en-US" sz="4800"/>
              <a:t>The </a:t>
            </a:r>
            <a:r>
              <a:rPr lang="en-US" sz="4800" b="1" i="1" u="sng"/>
              <a:t>government</a:t>
            </a:r>
            <a:r>
              <a:rPr lang="en-US" sz="4800"/>
              <a:t> creates and runs institutions</a:t>
            </a:r>
          </a:p>
          <a:p>
            <a:r>
              <a:rPr lang="en-US" sz="4800"/>
              <a:t>that individuals </a:t>
            </a:r>
          </a:p>
          <a:p>
            <a:r>
              <a:rPr lang="en-US" sz="4800"/>
              <a:t>would not be able to</a:t>
            </a:r>
          </a:p>
          <a:p>
            <a:r>
              <a:rPr lang="en-US" sz="4800" b="1" i="1" u="sng"/>
              <a:t>afford</a:t>
            </a:r>
            <a:r>
              <a:rPr lang="en-US" sz="4800"/>
              <a:t> </a:t>
            </a:r>
          </a:p>
          <a:p>
            <a:r>
              <a:rPr lang="en-US" sz="4800"/>
              <a:t>to create or run themselves.</a:t>
            </a: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828800"/>
          </a:xfrm>
          <a:solidFill>
            <a:srgbClr val="FFFF00"/>
          </a:solidFill>
        </p:spPr>
        <p:txBody>
          <a:bodyPr/>
          <a:lstStyle/>
          <a:p>
            <a:r>
              <a:rPr lang="en-US" sz="5400" b="1" i="1" u="sng">
                <a:solidFill>
                  <a:srgbClr val="008000"/>
                </a:solidFill>
              </a:rPr>
              <a:t>provide</a:t>
            </a:r>
            <a:br>
              <a:rPr lang="en-US" sz="5400" b="1" i="1" u="sng">
                <a:solidFill>
                  <a:srgbClr val="008000"/>
                </a:solidFill>
              </a:rPr>
            </a:br>
            <a:r>
              <a:rPr lang="en-US" sz="5400" b="1" i="1" u="sng">
                <a:solidFill>
                  <a:srgbClr val="008000"/>
                </a:solidFill>
              </a:rPr>
              <a:t>public goods and services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514600"/>
            <a:ext cx="3810000" cy="3581400"/>
          </a:xfrm>
          <a:solidFill>
            <a:schemeClr val="bg1"/>
          </a:solidFill>
        </p:spPr>
        <p:txBody>
          <a:bodyPr/>
          <a:lstStyle/>
          <a:p>
            <a:pPr>
              <a:buFontTx/>
              <a:buNone/>
            </a:pPr>
            <a:r>
              <a:rPr lang="en-US" sz="4400"/>
              <a:t>Example: </a:t>
            </a:r>
          </a:p>
          <a:p>
            <a:pPr>
              <a:buFontTx/>
              <a:buNone/>
            </a:pPr>
            <a:r>
              <a:rPr lang="en-US" sz="4400"/>
              <a:t>fire department</a:t>
            </a:r>
          </a:p>
        </p:txBody>
      </p:sp>
      <p:pic>
        <p:nvPicPr>
          <p:cNvPr id="22533" name="Picture 5" descr="c:\Program Files\Microsoft Office\Clipart\standard\stddir1\bd07000_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86200" y="2819400"/>
            <a:ext cx="4648200" cy="3570288"/>
          </a:xfrm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828800"/>
          </a:xfrm>
          <a:solidFill>
            <a:srgbClr val="FFFF00"/>
          </a:solidFill>
        </p:spPr>
        <p:txBody>
          <a:bodyPr/>
          <a:lstStyle/>
          <a:p>
            <a:r>
              <a:rPr lang="en-US" sz="5400" b="1" i="1" u="sng">
                <a:solidFill>
                  <a:srgbClr val="008000"/>
                </a:solidFill>
              </a:rPr>
              <a:t>provide</a:t>
            </a:r>
            <a:br>
              <a:rPr lang="en-US" sz="5400" b="1" i="1" u="sng">
                <a:solidFill>
                  <a:srgbClr val="008000"/>
                </a:solidFill>
              </a:rPr>
            </a:br>
            <a:r>
              <a:rPr lang="en-US" sz="5400" b="1" i="1" u="sng">
                <a:solidFill>
                  <a:srgbClr val="008000"/>
                </a:solidFill>
              </a:rPr>
              <a:t>public goods and services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514600"/>
            <a:ext cx="3810000" cy="3581400"/>
          </a:xfrm>
          <a:solidFill>
            <a:schemeClr val="bg1"/>
          </a:solidFill>
        </p:spPr>
        <p:txBody>
          <a:bodyPr/>
          <a:lstStyle/>
          <a:p>
            <a:pPr>
              <a:buFontTx/>
              <a:buNone/>
            </a:pPr>
            <a:r>
              <a:rPr lang="en-US" sz="4400"/>
              <a:t>Example: education</a:t>
            </a:r>
          </a:p>
        </p:txBody>
      </p:sp>
      <p:pic>
        <p:nvPicPr>
          <p:cNvPr id="23557" name="Picture 5" descr="C:\Program Files\Common Files\Microsoft Shared\Clipart\cagcat50\PE03166_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67200" y="2590800"/>
            <a:ext cx="3810000" cy="4019550"/>
          </a:xfrm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828800"/>
          </a:xfrm>
          <a:solidFill>
            <a:srgbClr val="FFFF00"/>
          </a:solidFill>
        </p:spPr>
        <p:txBody>
          <a:bodyPr/>
          <a:lstStyle/>
          <a:p>
            <a:r>
              <a:rPr lang="en-US" sz="5400" b="1" i="1" u="sng">
                <a:solidFill>
                  <a:srgbClr val="008000"/>
                </a:solidFill>
              </a:rPr>
              <a:t>provide</a:t>
            </a:r>
            <a:br>
              <a:rPr lang="en-US" sz="5400" b="1" i="1" u="sng">
                <a:solidFill>
                  <a:srgbClr val="008000"/>
                </a:solidFill>
              </a:rPr>
            </a:br>
            <a:r>
              <a:rPr lang="en-US" sz="5400" b="1" i="1" u="sng">
                <a:solidFill>
                  <a:srgbClr val="008000"/>
                </a:solidFill>
              </a:rPr>
              <a:t>public goods and services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514600"/>
            <a:ext cx="3810000" cy="3581400"/>
          </a:xfrm>
          <a:solidFill>
            <a:schemeClr val="bg1"/>
          </a:solidFill>
        </p:spPr>
        <p:txBody>
          <a:bodyPr/>
          <a:lstStyle/>
          <a:p>
            <a:pPr>
              <a:buFontTx/>
              <a:buNone/>
            </a:pPr>
            <a:r>
              <a:rPr lang="en-US" sz="4400"/>
              <a:t>Example: health agencies</a:t>
            </a:r>
          </a:p>
        </p:txBody>
      </p:sp>
      <p:pic>
        <p:nvPicPr>
          <p:cNvPr id="24583" name="Picture 7" descr="C:\Program Files\Common Files\Microsoft Shared\Clipart\cagcat50\HM00363_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743325" y="2125663"/>
            <a:ext cx="4714875" cy="4732337"/>
          </a:xfrm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828800"/>
          </a:xfrm>
          <a:solidFill>
            <a:srgbClr val="FFFF00"/>
          </a:solidFill>
        </p:spPr>
        <p:txBody>
          <a:bodyPr/>
          <a:lstStyle/>
          <a:p>
            <a:r>
              <a:rPr lang="en-US" sz="5400" b="1" i="1" u="sng">
                <a:solidFill>
                  <a:srgbClr val="008000"/>
                </a:solidFill>
              </a:rPr>
              <a:t>provide</a:t>
            </a:r>
            <a:br>
              <a:rPr lang="en-US" sz="5400" b="1" i="1" u="sng">
                <a:solidFill>
                  <a:srgbClr val="008000"/>
                </a:solidFill>
              </a:rPr>
            </a:br>
            <a:r>
              <a:rPr lang="en-US" sz="5400" b="1" i="1" u="sng">
                <a:solidFill>
                  <a:srgbClr val="008000"/>
                </a:solidFill>
              </a:rPr>
              <a:t>public goods and services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514600"/>
            <a:ext cx="3810000" cy="3581400"/>
          </a:xfrm>
          <a:solidFill>
            <a:schemeClr val="bg1"/>
          </a:solidFill>
        </p:spPr>
        <p:txBody>
          <a:bodyPr/>
          <a:lstStyle/>
          <a:p>
            <a:pPr>
              <a:buFontTx/>
              <a:buNone/>
            </a:pPr>
            <a:r>
              <a:rPr lang="en-US" sz="4400"/>
              <a:t>Example:  roads</a:t>
            </a:r>
          </a:p>
        </p:txBody>
      </p:sp>
      <p:pic>
        <p:nvPicPr>
          <p:cNvPr id="25605" name="Picture 5" descr="C:\Program Files\Common Files\Microsoft Shared\Clipart\cagcat50\BD05679_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00400" y="2590800"/>
            <a:ext cx="5181600" cy="4038600"/>
          </a:xfrm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ll dir="u"/>
  </p:transition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211</Words>
  <Application>Microsoft Office PowerPoint</Application>
  <PresentationFormat>On-screen Show (4:3)</PresentationFormat>
  <Paragraphs>67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Times New Roman</vt:lpstr>
      <vt:lpstr>Default Design</vt:lpstr>
      <vt:lpstr>Why do governments exist?</vt:lpstr>
      <vt:lpstr>Objective 1.1</vt:lpstr>
      <vt:lpstr>basic purposes of government</vt:lpstr>
      <vt:lpstr>provide public goods and services</vt:lpstr>
      <vt:lpstr>provide public goods and services</vt:lpstr>
      <vt:lpstr>provide public goods and services</vt:lpstr>
      <vt:lpstr>provide public goods and services</vt:lpstr>
      <vt:lpstr>provide public goods and services</vt:lpstr>
      <vt:lpstr>Slide 9</vt:lpstr>
      <vt:lpstr>basic purposes of government</vt:lpstr>
      <vt:lpstr>protect citizens</vt:lpstr>
      <vt:lpstr>protect citizens</vt:lpstr>
      <vt:lpstr>protect citizens</vt:lpstr>
      <vt:lpstr>protect citizens</vt:lpstr>
      <vt:lpstr>Slide 15</vt:lpstr>
      <vt:lpstr>basic purposes of government</vt:lpstr>
      <vt:lpstr>keep order</vt:lpstr>
      <vt:lpstr>keep order</vt:lpstr>
      <vt:lpstr>keep order</vt:lpstr>
      <vt:lpstr>keep order</vt:lpstr>
      <vt:lpstr>keep order</vt:lpstr>
      <vt:lpstr>keep order</vt:lpstr>
      <vt:lpstr>basic purposes of government</vt:lpstr>
      <vt:lpstr>Plan for the future</vt:lpstr>
      <vt:lpstr>Review:</vt:lpstr>
      <vt:lpstr>basic purposes of government</vt:lpstr>
      <vt:lpstr>Slide 27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 1.1</dc:title>
  <dc:creator>Valued Gateway Client</dc:creator>
  <cp:lastModifiedBy>Arbuckle</cp:lastModifiedBy>
  <cp:revision>20</cp:revision>
  <dcterms:created xsi:type="dcterms:W3CDTF">2002-09-07T19:13:16Z</dcterms:created>
  <dcterms:modified xsi:type="dcterms:W3CDTF">2010-09-21T14:14:46Z</dcterms:modified>
</cp:coreProperties>
</file>