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5" r:id="rId8"/>
    <p:sldId id="261" r:id="rId9"/>
    <p:sldId id="264" r:id="rId10"/>
    <p:sldId id="262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 varScale="1">
        <p:scale>
          <a:sx n="86" d="100"/>
          <a:sy n="86" d="100"/>
        </p:scale>
        <p:origin x="-51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28156A-954E-453A-B595-0E0D5DE511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DE9A00-F381-4419-9590-F1BA652955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B34C98-E8E2-4538-81DC-2B2963101C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B97823-3A8D-4FB0-B072-363EE53767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7CE12-7723-4629-9B7B-4C15A6388C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C266EB-817E-4AB2-8641-06A0CD1175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BBFF46-1A7C-49C9-9A36-370B1E5E7A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9E1B6D-0A84-4115-BEAC-5AAE3CE1DF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940730-0D85-462B-A36D-A0CF8585CE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82C2AA-2977-4D3B-81D2-0039DDF226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FF5936-2157-4CCD-B7A8-8A068CD46B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CD6B4EF-42C3-4FA2-BB9D-79458C92EF3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99"/>
            </a:gs>
            <a:gs pos="100000">
              <a:srgbClr val="A5002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04800"/>
            <a:ext cx="7772400" cy="1143000"/>
          </a:xfrm>
          <a:solidFill>
            <a:schemeClr val="bg1"/>
          </a:solidFill>
        </p:spPr>
        <p:txBody>
          <a:bodyPr/>
          <a:lstStyle/>
          <a:p>
            <a:r>
              <a:rPr lang="en-US" sz="6000"/>
              <a:t>Objective </a:t>
            </a:r>
            <a:r>
              <a:rPr lang="en-US" sz="6000" smtClean="0"/>
              <a:t>6.11</a:t>
            </a:r>
            <a:endParaRPr lang="en-US" sz="60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676400"/>
            <a:ext cx="6400800" cy="2209800"/>
          </a:xfrm>
          <a:solidFill>
            <a:schemeClr val="bg1"/>
          </a:solidFill>
        </p:spPr>
        <p:txBody>
          <a:bodyPr/>
          <a:lstStyle/>
          <a:p>
            <a:r>
              <a:rPr lang="en-US" sz="6000"/>
              <a:t>How to finance a campaign</a:t>
            </a:r>
          </a:p>
        </p:txBody>
      </p:sp>
      <p:pic>
        <p:nvPicPr>
          <p:cNvPr id="2052" name="Picture 4" descr="c:\Program Files\Microsoft Office\Clipart\standard\stddir1\bd04896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986213"/>
            <a:ext cx="4529138" cy="2871787"/>
          </a:xfrm>
          <a:prstGeom prst="rect">
            <a:avLst/>
          </a:prstGeom>
          <a:noFill/>
        </p:spPr>
      </p:pic>
      <p:pic>
        <p:nvPicPr>
          <p:cNvPr id="2053" name="Picture 5" descr="c:\Program Files\Microsoft Office\Clipart\standard\stddir1\bd04896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3986213"/>
            <a:ext cx="4529138" cy="28717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04800"/>
            <a:ext cx="8382000" cy="1676400"/>
          </a:xfrm>
          <a:solidFill>
            <a:srgbClr val="000099"/>
          </a:solidFill>
        </p:spPr>
        <p:txBody>
          <a:bodyPr/>
          <a:lstStyle/>
          <a:p>
            <a:pPr>
              <a:buFontTx/>
              <a:buChar char="•"/>
            </a:pPr>
            <a:r>
              <a:rPr lang="en-US" sz="6000">
                <a:solidFill>
                  <a:schemeClr val="bg1"/>
                </a:solidFill>
              </a:rPr>
              <a:t>We need campaign reform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438400"/>
            <a:ext cx="8153400" cy="4038600"/>
          </a:xfrm>
        </p:spPr>
        <p:txBody>
          <a:bodyPr/>
          <a:lstStyle/>
          <a:p>
            <a:r>
              <a:rPr lang="en-US" sz="6000" dirty="0" smtClean="0"/>
              <a:t>…formation of the FEC Federal Elections Committee to oversee </a:t>
            </a:r>
            <a:r>
              <a:rPr lang="en-US" sz="6000" smtClean="0"/>
              <a:t>or regulate</a:t>
            </a:r>
            <a:endParaRPr lang="en-US" sz="6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04800"/>
            <a:ext cx="8382000" cy="1676400"/>
          </a:xfrm>
          <a:solidFill>
            <a:srgbClr val="000099"/>
          </a:solidFill>
        </p:spPr>
        <p:txBody>
          <a:bodyPr/>
          <a:lstStyle/>
          <a:p>
            <a:pPr>
              <a:buFontTx/>
              <a:buChar char="•"/>
            </a:pPr>
            <a:r>
              <a:rPr lang="en-US" sz="6000">
                <a:solidFill>
                  <a:schemeClr val="bg1"/>
                </a:solidFill>
              </a:rPr>
              <a:t>We need campaign reform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438400"/>
            <a:ext cx="8153400" cy="4038600"/>
          </a:xfrm>
        </p:spPr>
        <p:txBody>
          <a:bodyPr/>
          <a:lstStyle/>
          <a:p>
            <a:r>
              <a:rPr lang="en-US" sz="6000"/>
              <a:t>…placed limits on the amount individuals and groups can contribute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04800"/>
            <a:ext cx="8382000" cy="1676400"/>
          </a:xfrm>
          <a:solidFill>
            <a:srgbClr val="A50021"/>
          </a:solidFill>
        </p:spPr>
        <p:txBody>
          <a:bodyPr/>
          <a:lstStyle/>
          <a:p>
            <a:pPr>
              <a:buFontTx/>
              <a:buChar char="•"/>
            </a:pPr>
            <a:r>
              <a:rPr lang="en-US" sz="6000">
                <a:solidFill>
                  <a:schemeClr val="bg1"/>
                </a:solidFill>
              </a:rPr>
              <a:t>Campaigns are getting more expensive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38400"/>
            <a:ext cx="6400800" cy="4038600"/>
          </a:xfrm>
        </p:spPr>
        <p:txBody>
          <a:bodyPr/>
          <a:lstStyle/>
          <a:p>
            <a:endParaRPr lang="en-US" sz="6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04800"/>
            <a:ext cx="8382000" cy="1676400"/>
          </a:xfrm>
          <a:solidFill>
            <a:srgbClr val="A50021"/>
          </a:solidFill>
        </p:spPr>
        <p:txBody>
          <a:bodyPr/>
          <a:lstStyle/>
          <a:p>
            <a:pPr>
              <a:buFontTx/>
              <a:buChar char="•"/>
            </a:pPr>
            <a:r>
              <a:rPr lang="en-US" sz="6000">
                <a:solidFill>
                  <a:schemeClr val="bg1"/>
                </a:solidFill>
              </a:rPr>
              <a:t>Campaigns are getting more expensive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38400"/>
            <a:ext cx="6400800" cy="4038600"/>
          </a:xfrm>
        </p:spPr>
        <p:txBody>
          <a:bodyPr/>
          <a:lstStyle/>
          <a:p>
            <a:r>
              <a:rPr lang="en-US" sz="6000" dirty="0"/>
              <a:t>…therefore candidates have to raise a lot of </a:t>
            </a:r>
            <a:r>
              <a:rPr lang="en-US" sz="6000" dirty="0" smtClean="0"/>
              <a:t>$</a:t>
            </a:r>
          </a:p>
          <a:p>
            <a:r>
              <a:rPr lang="en-US" sz="6000" dirty="0" smtClean="0"/>
              <a:t>FUNDRAISERS!</a:t>
            </a:r>
            <a:endParaRPr lang="en-US" sz="6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04800"/>
            <a:ext cx="8382000" cy="1676400"/>
          </a:xfrm>
          <a:solidFill>
            <a:srgbClr val="A50021"/>
          </a:solidFill>
        </p:spPr>
        <p:txBody>
          <a:bodyPr/>
          <a:lstStyle/>
          <a:p>
            <a:pPr>
              <a:buFontTx/>
              <a:buChar char="•"/>
            </a:pPr>
            <a:r>
              <a:rPr lang="en-US" sz="6000">
                <a:solidFill>
                  <a:schemeClr val="bg1"/>
                </a:solidFill>
              </a:rPr>
              <a:t>Campaigns are getting more expensive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38400"/>
            <a:ext cx="6400800" cy="4038600"/>
          </a:xfrm>
        </p:spPr>
        <p:txBody>
          <a:bodyPr/>
          <a:lstStyle/>
          <a:p>
            <a:r>
              <a:rPr lang="en-US" sz="6000"/>
              <a:t>…therefore it limits who is able to run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04800"/>
            <a:ext cx="8382000" cy="1676400"/>
          </a:xfrm>
          <a:solidFill>
            <a:srgbClr val="A50021"/>
          </a:solidFill>
        </p:spPr>
        <p:txBody>
          <a:bodyPr/>
          <a:lstStyle/>
          <a:p>
            <a:pPr>
              <a:buFontTx/>
              <a:buChar char="•"/>
            </a:pPr>
            <a:r>
              <a:rPr lang="en-US" sz="6000">
                <a:solidFill>
                  <a:schemeClr val="bg1"/>
                </a:solidFill>
              </a:rPr>
              <a:t>Campaigns are getting more expensive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38400"/>
            <a:ext cx="6400800" cy="4038600"/>
          </a:xfrm>
        </p:spPr>
        <p:txBody>
          <a:bodyPr/>
          <a:lstStyle/>
          <a:p>
            <a:r>
              <a:rPr lang="en-US" sz="6000" dirty="0"/>
              <a:t>…therefore </a:t>
            </a:r>
          </a:p>
          <a:p>
            <a:r>
              <a:rPr lang="en-US" sz="6000" dirty="0"/>
              <a:t>the rich person has the advantage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04800"/>
            <a:ext cx="8382000" cy="1676400"/>
          </a:xfrm>
          <a:solidFill>
            <a:srgbClr val="A50021"/>
          </a:solidFill>
        </p:spPr>
        <p:txBody>
          <a:bodyPr/>
          <a:lstStyle/>
          <a:p>
            <a:pPr>
              <a:buFontTx/>
              <a:buChar char="•"/>
            </a:pPr>
            <a:r>
              <a:rPr lang="en-US" sz="6000">
                <a:solidFill>
                  <a:schemeClr val="bg1"/>
                </a:solidFill>
              </a:rPr>
              <a:t>Campaigns are getting more expensive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438400"/>
            <a:ext cx="8382000" cy="4038600"/>
          </a:xfrm>
        </p:spPr>
        <p:txBody>
          <a:bodyPr/>
          <a:lstStyle/>
          <a:p>
            <a:r>
              <a:rPr lang="en-US" sz="6000" dirty="0"/>
              <a:t>interest groups offer money</a:t>
            </a:r>
          </a:p>
          <a:p>
            <a:r>
              <a:rPr lang="en-US" sz="6000" dirty="0"/>
              <a:t>(to be “paid” back they expect to have </a:t>
            </a:r>
            <a:r>
              <a:rPr lang="en-US" sz="6000" dirty="0">
                <a:solidFill>
                  <a:srgbClr val="FF0000"/>
                </a:solidFill>
              </a:rPr>
              <a:t>influence</a:t>
            </a:r>
            <a:r>
              <a:rPr lang="en-US" sz="6000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04800"/>
            <a:ext cx="8382000" cy="1676400"/>
          </a:xfrm>
          <a:solidFill>
            <a:srgbClr val="A50021"/>
          </a:solidFill>
        </p:spPr>
        <p:txBody>
          <a:bodyPr/>
          <a:lstStyle/>
          <a:p>
            <a:pPr>
              <a:buFontTx/>
              <a:buChar char="•"/>
            </a:pPr>
            <a:r>
              <a:rPr lang="en-US" sz="6000">
                <a:solidFill>
                  <a:schemeClr val="bg1"/>
                </a:solidFill>
              </a:rPr>
              <a:t>Campaigns are getting more expensive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438400"/>
            <a:ext cx="8382000" cy="4038600"/>
          </a:xfrm>
        </p:spPr>
        <p:txBody>
          <a:bodyPr/>
          <a:lstStyle/>
          <a:p>
            <a:r>
              <a:rPr lang="en-US" sz="6000" dirty="0" smtClean="0"/>
              <a:t>Encourages the development of PACs or Political Action Committees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04800"/>
            <a:ext cx="8382000" cy="1676400"/>
          </a:xfrm>
          <a:solidFill>
            <a:srgbClr val="000099"/>
          </a:solidFill>
        </p:spPr>
        <p:txBody>
          <a:bodyPr/>
          <a:lstStyle/>
          <a:p>
            <a:pPr>
              <a:buFontTx/>
              <a:buChar char="•"/>
            </a:pPr>
            <a:r>
              <a:rPr lang="en-US" sz="6000">
                <a:solidFill>
                  <a:schemeClr val="bg1"/>
                </a:solidFill>
              </a:rPr>
              <a:t>We need campaign reform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38400"/>
            <a:ext cx="6400800" cy="4038600"/>
          </a:xfrm>
        </p:spPr>
        <p:txBody>
          <a:bodyPr/>
          <a:lstStyle/>
          <a:p>
            <a:endParaRPr lang="en-US" sz="6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04800"/>
            <a:ext cx="8382000" cy="1676400"/>
          </a:xfrm>
          <a:solidFill>
            <a:srgbClr val="000099"/>
          </a:solidFill>
        </p:spPr>
        <p:txBody>
          <a:bodyPr/>
          <a:lstStyle/>
          <a:p>
            <a:pPr>
              <a:buFontTx/>
              <a:buChar char="•"/>
            </a:pPr>
            <a:r>
              <a:rPr lang="en-US" sz="6000">
                <a:solidFill>
                  <a:schemeClr val="bg1"/>
                </a:solidFill>
              </a:rPr>
              <a:t>We need campaign reform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38400"/>
            <a:ext cx="6400800" cy="4038600"/>
          </a:xfrm>
        </p:spPr>
        <p:txBody>
          <a:bodyPr/>
          <a:lstStyle/>
          <a:p>
            <a:r>
              <a:rPr lang="en-US" sz="6000"/>
              <a:t>…increasing campaign costs caused Congress to pass reform laws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141</Words>
  <Application>Microsoft Office PowerPoint</Application>
  <PresentationFormat>On-screen Show (4:3)</PresentationFormat>
  <Paragraphs>23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Objective 6.11</vt:lpstr>
      <vt:lpstr>Campaigns are getting more expensive</vt:lpstr>
      <vt:lpstr>Campaigns are getting more expensive</vt:lpstr>
      <vt:lpstr>Campaigns are getting more expensive</vt:lpstr>
      <vt:lpstr>Campaigns are getting more expensive</vt:lpstr>
      <vt:lpstr>Campaigns are getting more expensive</vt:lpstr>
      <vt:lpstr>Campaigns are getting more expensive</vt:lpstr>
      <vt:lpstr>We need campaign reform</vt:lpstr>
      <vt:lpstr>We need campaign reform</vt:lpstr>
      <vt:lpstr>We need campaign reform</vt:lpstr>
      <vt:lpstr>We need campaign reform</vt:lpstr>
    </vt:vector>
  </TitlesOfParts>
  <Company>vbcps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 6.10</dc:title>
  <dc:creator>VBCPS VBCPS</dc:creator>
  <cp:lastModifiedBy>Robert W. Arbuckle</cp:lastModifiedBy>
  <cp:revision>10</cp:revision>
  <dcterms:created xsi:type="dcterms:W3CDTF">2003-04-08T16:43:49Z</dcterms:created>
  <dcterms:modified xsi:type="dcterms:W3CDTF">2012-03-26T13:34:48Z</dcterms:modified>
</cp:coreProperties>
</file>