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271" r:id="rId4"/>
    <p:sldId id="272" r:id="rId5"/>
    <p:sldId id="273" r:id="rId6"/>
    <p:sldId id="274" r:id="rId7"/>
    <p:sldId id="275" r:id="rId8"/>
    <p:sldId id="257" r:id="rId9"/>
    <p:sldId id="258" r:id="rId10"/>
    <p:sldId id="259" r:id="rId11"/>
    <p:sldId id="260" r:id="rId12"/>
    <p:sldId id="261" r:id="rId13"/>
    <p:sldId id="265" r:id="rId14"/>
    <p:sldId id="277" r:id="rId15"/>
    <p:sldId id="266" r:id="rId16"/>
    <p:sldId id="276" r:id="rId17"/>
    <p:sldId id="281" r:id="rId18"/>
    <p:sldId id="295" r:id="rId19"/>
    <p:sldId id="282" r:id="rId20"/>
    <p:sldId id="283" r:id="rId21"/>
    <p:sldId id="284" r:id="rId22"/>
    <p:sldId id="338" r:id="rId23"/>
    <p:sldId id="285" r:id="rId24"/>
    <p:sldId id="286" r:id="rId25"/>
    <p:sldId id="339" r:id="rId26"/>
    <p:sldId id="287" r:id="rId27"/>
    <p:sldId id="290" r:id="rId28"/>
    <p:sldId id="289" r:id="rId29"/>
    <p:sldId id="332" r:id="rId30"/>
    <p:sldId id="296" r:id="rId31"/>
    <p:sldId id="304" r:id="rId32"/>
    <p:sldId id="340" r:id="rId33"/>
    <p:sldId id="305" r:id="rId34"/>
    <p:sldId id="306" r:id="rId35"/>
    <p:sldId id="341" r:id="rId36"/>
    <p:sldId id="307" r:id="rId37"/>
    <p:sldId id="308" r:id="rId38"/>
    <p:sldId id="303" r:id="rId39"/>
    <p:sldId id="309" r:id="rId40"/>
    <p:sldId id="317" r:id="rId41"/>
    <p:sldId id="318" r:id="rId42"/>
    <p:sldId id="342" r:id="rId43"/>
    <p:sldId id="316" r:id="rId44"/>
    <p:sldId id="345" r:id="rId45"/>
    <p:sldId id="310" r:id="rId46"/>
    <p:sldId id="343" r:id="rId47"/>
    <p:sldId id="335" r:id="rId48"/>
    <p:sldId id="319" r:id="rId49"/>
    <p:sldId id="336" r:id="rId50"/>
    <p:sldId id="344" r:id="rId51"/>
    <p:sldId id="337" r:id="rId52"/>
    <p:sldId id="320" r:id="rId53"/>
    <p:sldId id="311" r:id="rId54"/>
    <p:sldId id="312" r:id="rId55"/>
    <p:sldId id="294" r:id="rId56"/>
    <p:sldId id="292" r:id="rId57"/>
    <p:sldId id="291" r:id="rId58"/>
    <p:sldId id="383" r:id="rId59"/>
    <p:sldId id="385" r:id="rId60"/>
    <p:sldId id="384" r:id="rId61"/>
    <p:sldId id="387" r:id="rId62"/>
    <p:sldId id="386" r:id="rId63"/>
    <p:sldId id="388" r:id="rId64"/>
    <p:sldId id="382" r:id="rId65"/>
    <p:sldId id="313" r:id="rId66"/>
    <p:sldId id="314" r:id="rId67"/>
    <p:sldId id="315" r:id="rId68"/>
    <p:sldId id="347" r:id="rId69"/>
    <p:sldId id="321" r:id="rId70"/>
    <p:sldId id="348" r:id="rId71"/>
    <p:sldId id="322" r:id="rId72"/>
    <p:sldId id="349" r:id="rId73"/>
    <p:sldId id="331" r:id="rId74"/>
    <p:sldId id="323" r:id="rId75"/>
    <p:sldId id="325" r:id="rId76"/>
    <p:sldId id="326" r:id="rId77"/>
    <p:sldId id="327" r:id="rId78"/>
    <p:sldId id="328" r:id="rId79"/>
    <p:sldId id="329" r:id="rId80"/>
    <p:sldId id="330" r:id="rId81"/>
    <p:sldId id="346" r:id="rId82"/>
    <p:sldId id="288" r:id="rId83"/>
    <p:sldId id="302" r:id="rId84"/>
    <p:sldId id="297" r:id="rId85"/>
    <p:sldId id="298" r:id="rId86"/>
    <p:sldId id="299" r:id="rId87"/>
    <p:sldId id="353" r:id="rId88"/>
    <p:sldId id="300" r:id="rId89"/>
    <p:sldId id="301" r:id="rId90"/>
    <p:sldId id="293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67" r:id="rId104"/>
    <p:sldId id="368" r:id="rId105"/>
    <p:sldId id="369" r:id="rId106"/>
    <p:sldId id="370" r:id="rId107"/>
    <p:sldId id="371" r:id="rId108"/>
    <p:sldId id="372" r:id="rId109"/>
    <p:sldId id="373" r:id="rId110"/>
    <p:sldId id="374" r:id="rId111"/>
    <p:sldId id="375" r:id="rId112"/>
    <p:sldId id="376" r:id="rId113"/>
    <p:sldId id="377" r:id="rId114"/>
    <p:sldId id="378" r:id="rId115"/>
    <p:sldId id="379" r:id="rId116"/>
    <p:sldId id="380" r:id="rId117"/>
    <p:sldId id="381" r:id="rId1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0" autoAdjust="0"/>
    <p:restoredTop sz="94558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737BB-1E1D-418D-B80C-50F3B73B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05668-5138-4C95-9B7D-DA0B2F8F1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11A9B-FD57-404E-B0E2-789049500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9A18-503B-4EE9-9BEA-FCB1E8368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5E8E-50B0-4104-95B8-DE7350E24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E78CD-1D51-4738-A36F-7B8935AA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BA74-6FAD-4002-A360-770147C89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CC91A-37C9-4CFE-A2FF-56D8AA0B8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E9635-312F-49F1-9CB3-7D80005F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CBD5A-7113-4A08-A9EA-EB81275D5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43515-85FA-44E7-954B-BB70D112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7974D-133A-4F9B-81B3-9DFB5873D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5D98848-6B00-43D1-88FC-97DC87036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632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/>
              <a:t>How did </a:t>
            </a:r>
            <a:r>
              <a:rPr lang="en-US" sz="6000">
                <a:solidFill>
                  <a:schemeClr val="tx2"/>
                </a:solidFill>
              </a:rPr>
              <a:t>democratic ideals</a:t>
            </a:r>
          </a:p>
          <a:p>
            <a:pPr algn="ctr"/>
            <a:r>
              <a:rPr lang="en-US" sz="6000"/>
              <a:t>and </a:t>
            </a:r>
            <a:r>
              <a:rPr lang="en-US" sz="6000" b="1">
                <a:solidFill>
                  <a:schemeClr val="bg2"/>
                </a:solidFill>
              </a:rPr>
              <a:t>key documents</a:t>
            </a:r>
          </a:p>
          <a:p>
            <a:pPr algn="ctr"/>
            <a:r>
              <a:rPr lang="en-US" sz="6000"/>
              <a:t>shape the development</a:t>
            </a:r>
          </a:p>
          <a:p>
            <a:pPr algn="ctr"/>
            <a:r>
              <a:rPr lang="en-US" sz="6000"/>
              <a:t>of government in</a:t>
            </a:r>
          </a:p>
          <a:p>
            <a:pPr algn="ctr"/>
            <a:r>
              <a:rPr lang="en-US" sz="6000"/>
              <a:t>the United States?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solidFill>
                  <a:schemeClr val="bg2"/>
                </a:solidFill>
              </a:rPr>
              <a:t>def:</a:t>
            </a:r>
            <a:r>
              <a:rPr lang="en-US" sz="6000" smtClean="0"/>
              <a:t>   development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733800"/>
            <a:ext cx="7848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smtClean="0"/>
              <a:t>growing, expanding, evolving;</a:t>
            </a:r>
          </a:p>
          <a:p>
            <a:pPr eaLnBrk="1" hangingPunct="1">
              <a:lnSpc>
                <a:spcPct val="90000"/>
              </a:lnSpc>
            </a:pPr>
            <a:r>
              <a:rPr lang="en-US" sz="4800" smtClean="0"/>
              <a:t>to bring to completeness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Stated grievances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5400" smtClean="0">
                <a:solidFill>
                  <a:srgbClr val="FF0000"/>
                </a:solidFill>
              </a:rPr>
              <a:t>(</a:t>
            </a:r>
            <a:r>
              <a:rPr lang="en-US" sz="5400" b="1" smtClean="0">
                <a:solidFill>
                  <a:srgbClr val="FF0000"/>
                </a:solidFill>
              </a:rPr>
              <a:t>complaints</a:t>
            </a:r>
            <a:r>
              <a:rPr lang="en-US" sz="5400" smtClean="0">
                <a:solidFill>
                  <a:srgbClr val="FF0000"/>
                </a:solidFill>
              </a:rPr>
              <a:t>)</a:t>
            </a:r>
            <a:r>
              <a:rPr lang="en-US" sz="7200" smtClean="0">
                <a:solidFill>
                  <a:srgbClr val="FF0000"/>
                </a:solidFill>
              </a:rPr>
              <a:t/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 against the of Great Britain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Declared colonies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independent (free)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 from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English rule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</a:rPr>
              <a:t>Affirmed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“certain unalienable rights”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Life, Liberty and Pursuit of Happiness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</a:rPr>
              <a:t>JOHN LOCKE said: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Government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derives (gets)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power</a:t>
            </a:r>
            <a:br>
              <a:rPr lang="en-US" sz="6600" smtClean="0">
                <a:solidFill>
                  <a:srgbClr val="FF0000"/>
                </a:solidFill>
              </a:rPr>
            </a:br>
            <a:r>
              <a:rPr lang="en-US" sz="6600" smtClean="0">
                <a:solidFill>
                  <a:srgbClr val="FF0000"/>
                </a:solidFill>
              </a:rPr>
              <a:t>from the people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People have a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right and duty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to change a government that violates their rights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5486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tx1"/>
                </a:solidFill>
              </a:rPr>
              <a:t>(Locke’s ideas)</a:t>
            </a:r>
            <a:r>
              <a:rPr lang="en-US" sz="7200" smtClean="0">
                <a:solidFill>
                  <a:srgbClr val="FF0000"/>
                </a:solidFill>
              </a:rPr>
              <a:t/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government has ONLY the powers people give it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9436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VIRGINIA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CONSTITUTION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/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/>
            </a:r>
            <a:br>
              <a:rPr lang="en-US" sz="7200" smtClean="0">
                <a:solidFill>
                  <a:schemeClr val="tx1"/>
                </a:solidFill>
              </a:rPr>
            </a:br>
            <a:endParaRPr lang="en-US" sz="7200" smtClean="0">
              <a:solidFill>
                <a:schemeClr val="tx1"/>
              </a:solidFill>
            </a:endParaRPr>
          </a:p>
        </p:txBody>
      </p:sp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0"/>
            <a:ext cx="6781800" cy="340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Virginia created a constitution in1776.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It will be covered later.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accent1"/>
                </a:solidFill>
              </a:rPr>
              <a:t>ARTICLES</a:t>
            </a:r>
            <a:br>
              <a:rPr lang="en-US" sz="7200" smtClean="0">
                <a:solidFill>
                  <a:schemeClr val="accent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OF</a:t>
            </a:r>
            <a:br>
              <a:rPr lang="en-US" sz="7200" smtClean="0">
                <a:solidFill>
                  <a:schemeClr val="accent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CONFEDERATION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accent1"/>
                </a:solidFill>
              </a:rPr>
              <a:t>Written: 1777-1778</a:t>
            </a:r>
            <a:br>
              <a:rPr lang="en-US" sz="7200" smtClean="0">
                <a:solidFill>
                  <a:schemeClr val="accent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Lasted until 1787 </a:t>
            </a:r>
            <a:r>
              <a:rPr lang="en-US" sz="4800" smtClean="0">
                <a:solidFill>
                  <a:schemeClr val="accent1"/>
                </a:solidFill>
              </a:rPr>
              <a:t>(1789)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solidFill>
                  <a:schemeClr val="bg2"/>
                </a:solidFill>
              </a:rPr>
              <a:t>def:</a:t>
            </a:r>
            <a:r>
              <a:rPr lang="en-US" sz="6000" smtClean="0"/>
              <a:t>   democratic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believing in the rights of people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accent1"/>
                </a:solidFill>
              </a:rPr>
              <a:t>First U.S. government:</a:t>
            </a:r>
            <a:br>
              <a:rPr lang="en-US" sz="7200" smtClean="0">
                <a:solidFill>
                  <a:schemeClr val="accent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ONE-HOUSE</a:t>
            </a:r>
            <a:br>
              <a:rPr lang="en-US" sz="7200" smtClean="0">
                <a:solidFill>
                  <a:schemeClr val="accent1"/>
                </a:solidFill>
              </a:rPr>
            </a:br>
            <a:r>
              <a:rPr lang="en-US" sz="7200" smtClean="0">
                <a:solidFill>
                  <a:schemeClr val="accent1"/>
                </a:solidFill>
              </a:rPr>
              <a:t>legislature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458200" cy="52578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accent1"/>
                </a:solidFill>
              </a:rPr>
              <a:t>Weaknesses:</a:t>
            </a:r>
            <a:br>
              <a:rPr lang="en-US" sz="6600" smtClean="0">
                <a:solidFill>
                  <a:schemeClr val="accent1"/>
                </a:solidFill>
              </a:rPr>
            </a:br>
            <a:r>
              <a:rPr lang="en-US" sz="6600" smtClean="0">
                <a:solidFill>
                  <a:schemeClr val="accent1"/>
                </a:solidFill>
              </a:rPr>
              <a:t>could not</a:t>
            </a:r>
            <a:br>
              <a:rPr lang="en-US" sz="6600" smtClean="0">
                <a:solidFill>
                  <a:schemeClr val="accent1"/>
                </a:solidFill>
              </a:rPr>
            </a:br>
            <a:r>
              <a:rPr lang="en-US" sz="6600" smtClean="0">
                <a:solidFill>
                  <a:schemeClr val="accent1"/>
                </a:solidFill>
              </a:rPr>
              <a:t>enforce laws or tax. Had very limited powers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/>
              <a:t>VIRGINIA</a:t>
            </a:r>
            <a:br>
              <a:rPr lang="en-US" sz="7200" smtClean="0"/>
            </a:br>
            <a:r>
              <a:rPr lang="en-US" sz="7200" smtClean="0"/>
              <a:t>STATUTE</a:t>
            </a:r>
            <a:br>
              <a:rPr lang="en-US" sz="7200" smtClean="0"/>
            </a:br>
            <a:r>
              <a:rPr lang="en-US" sz="7200" smtClean="0"/>
              <a:t>OF</a:t>
            </a:r>
            <a:br>
              <a:rPr lang="en-US" sz="7200" smtClean="0"/>
            </a:br>
            <a:r>
              <a:rPr lang="en-US" sz="7200" smtClean="0"/>
              <a:t>RELIGIOUS</a:t>
            </a:r>
            <a:br>
              <a:rPr lang="en-US" sz="7200" smtClean="0"/>
            </a:br>
            <a:r>
              <a:rPr lang="en-US" sz="7200" smtClean="0"/>
              <a:t>FREEDOM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/>
              <a:t>1785</a:t>
            </a:r>
            <a:br>
              <a:rPr lang="en-US" sz="7200" smtClean="0"/>
            </a:br>
            <a:r>
              <a:rPr lang="en-US" sz="7200" smtClean="0">
                <a:solidFill>
                  <a:schemeClr val="tx1"/>
                </a:solidFill>
              </a:rPr>
              <a:t>Written by Thomas Jefferson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/>
              <a:t>Gave the</a:t>
            </a:r>
            <a:br>
              <a:rPr lang="en-US" sz="7200" smtClean="0"/>
            </a:br>
            <a:r>
              <a:rPr lang="en-US" sz="7200" smtClean="0"/>
              <a:t>“</a:t>
            </a:r>
            <a:r>
              <a:rPr lang="en-US" sz="7200" smtClean="0">
                <a:solidFill>
                  <a:schemeClr val="tx1"/>
                </a:solidFill>
              </a:rPr>
              <a:t>natural right”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of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religious freedom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000" smtClean="0"/>
              <a:t>that means:</a:t>
            </a:r>
            <a:r>
              <a:rPr lang="en-US" sz="7200" smtClean="0"/>
              <a:t/>
            </a:r>
            <a:br>
              <a:rPr lang="en-US" sz="7200" smtClean="0"/>
            </a:br>
            <a:r>
              <a:rPr lang="en-US" sz="7200" smtClean="0"/>
              <a:t>“freedom of religious beliefs and opinions”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/>
              <a:t>Each citizen decides if wants to attend church</a:t>
            </a:r>
            <a:br>
              <a:rPr lang="en-US" sz="7200" smtClean="0"/>
            </a:br>
            <a:r>
              <a:rPr lang="en-US" sz="7200" smtClean="0"/>
              <a:t>(or not attend)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467600" cy="5867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A citizen could not be deprived of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religious beliefs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solidFill>
                  <a:schemeClr val="bg2"/>
                </a:solidFill>
              </a:rPr>
              <a:t>def:</a:t>
            </a:r>
            <a:r>
              <a:rPr lang="en-US" sz="6000" smtClean="0"/>
              <a:t>   ideals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5400" smtClean="0"/>
              <a:t>a standard that embodies an idea of the highest attainable excellence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pPr eaLnBrk="1" hangingPunct="1"/>
            <a:r>
              <a:rPr lang="en-US" sz="6000" smtClean="0"/>
              <a:t>there were</a:t>
            </a:r>
            <a:br>
              <a:rPr lang="en-US" sz="6000" smtClean="0"/>
            </a:br>
            <a:r>
              <a:rPr lang="en-US" sz="6000" smtClean="0"/>
              <a:t>4 major influences: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0"/>
            <a:ext cx="8382000" cy="3810000"/>
          </a:xfrm>
          <a:solidFill>
            <a:schemeClr val="accent1"/>
          </a:solidFill>
          <a:ln>
            <a:solidFill>
              <a:schemeClr val="hlink"/>
            </a:solidFill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Athenian democracy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Magna Carta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English Bill of Rights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Mayflower Compact</a:t>
            </a:r>
          </a:p>
        </p:txBody>
      </p:sp>
    </p:spTree>
  </p:cSld>
  <p:clrMapOvr>
    <a:masterClrMapping/>
  </p:clrMapOvr>
  <p:transition spd="slow" advClick="0" advTm="2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pPr eaLnBrk="1" hangingPunct="1"/>
            <a:r>
              <a:rPr lang="en-US" sz="6000" smtClean="0"/>
              <a:t>there were</a:t>
            </a:r>
            <a:br>
              <a:rPr lang="en-US" sz="6000" smtClean="0"/>
            </a:br>
            <a:r>
              <a:rPr lang="en-US" sz="6000" smtClean="0"/>
              <a:t>4 major influences: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0"/>
            <a:ext cx="8382000" cy="3810000"/>
          </a:xfrm>
          <a:solidFill>
            <a:schemeClr val="accent1"/>
          </a:solidFill>
          <a:ln>
            <a:solidFill>
              <a:schemeClr val="hlink"/>
            </a:solidFill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Athenian democracy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Magna Carta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English Bill of Rights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Mayflower Compact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3200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6000" smtClean="0"/>
              <a:t>there were</a:t>
            </a:r>
            <a:br>
              <a:rPr lang="en-US" sz="6000" smtClean="0"/>
            </a:br>
            <a:r>
              <a:rPr lang="en-US" sz="6000" smtClean="0"/>
              <a:t>4 </a:t>
            </a:r>
            <a:r>
              <a:rPr lang="en-US" sz="6000" u="sng" smtClean="0"/>
              <a:t>major</a:t>
            </a:r>
            <a:r>
              <a:rPr lang="en-US" sz="6000" smtClean="0"/>
              <a:t> influences: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610600" cy="2438400"/>
          </a:xfrm>
        </p:spPr>
        <p:txBody>
          <a:bodyPr/>
          <a:lstStyle/>
          <a:p>
            <a:pPr eaLnBrk="1" hangingPunct="1"/>
            <a:r>
              <a:rPr lang="en-US" sz="5400" smtClean="0"/>
              <a:t>Definition of  “major”:</a:t>
            </a:r>
            <a:endParaRPr lang="en-US" sz="8000" smtClean="0"/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219200" y="4953000"/>
            <a:ext cx="7000875" cy="1357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BIG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/>
          <a:lstStyle/>
          <a:p>
            <a:pPr eaLnBrk="1" hangingPunct="1"/>
            <a:r>
              <a:rPr lang="en-US" sz="6000" smtClean="0"/>
              <a:t>there were</a:t>
            </a:r>
            <a:br>
              <a:rPr lang="en-US" sz="6000" smtClean="0"/>
            </a:br>
            <a:r>
              <a:rPr lang="en-US" sz="6000" smtClean="0"/>
              <a:t>4 major influences: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86000"/>
            <a:ext cx="8382000" cy="3810000"/>
          </a:xfrm>
          <a:solidFill>
            <a:schemeClr val="accent1"/>
          </a:solidFill>
          <a:ln>
            <a:solidFill>
              <a:schemeClr val="hlink"/>
            </a:solidFill>
          </a:ln>
          <a:effectLst>
            <a:outerShdw dist="107763" dir="18900000" algn="ctr" rotWithShape="0">
              <a:schemeClr val="bg2"/>
            </a:outerShdw>
          </a:effectLst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Athenian democracy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Magna Carta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Mayflower Compact</a:t>
            </a:r>
          </a:p>
          <a:p>
            <a:pPr algn="l" eaLnBrk="1" hangingPunct="1">
              <a:buFont typeface="Wingdings" pitchFamily="2" charset="2"/>
              <a:buChar char="Ø"/>
              <a:defRPr/>
            </a:pPr>
            <a:r>
              <a:rPr lang="en-US" sz="5400" smtClean="0"/>
              <a:t>  the English Bill of Rights </a:t>
            </a:r>
          </a:p>
        </p:txBody>
      </p:sp>
    </p:spTree>
  </p:cSld>
  <p:clrMapOvr>
    <a:masterClrMapping/>
  </p:clrMapOvr>
  <p:transition spd="slow" advClick="0" advTm="1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87400"/>
            <a:ext cx="7848600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7924800" cy="5791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Athenian</a:t>
            </a:r>
          </a:p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democracy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0"/>
          </a:xfrm>
        </p:spPr>
        <p:txBody>
          <a:bodyPr/>
          <a:lstStyle/>
          <a:p>
            <a:pPr eaLnBrk="1" hangingPunct="1"/>
            <a:r>
              <a:rPr lang="en-US" sz="5400" smtClean="0"/>
              <a:t>Democracy started in</a:t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(sometimes called “Athens”)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609600" y="1828800"/>
            <a:ext cx="8077200" cy="29622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ancient Greece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3400" y="457200"/>
            <a:ext cx="7696200" cy="556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/>
              <a:t>objective </a:t>
            </a:r>
            <a:r>
              <a:rPr lang="en-US" sz="9600" smtClean="0"/>
              <a:t>8.1.2</a:t>
            </a:r>
            <a:endParaRPr lang="en-US" sz="96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4876800" cy="5867400"/>
          </a:xfrm>
        </p:spPr>
        <p:txBody>
          <a:bodyPr/>
          <a:lstStyle/>
          <a:p>
            <a:pPr eaLnBrk="1" hangingPunct="1"/>
            <a:r>
              <a:rPr lang="en-US" sz="5400" smtClean="0"/>
              <a:t>The </a:t>
            </a:r>
            <a:r>
              <a:rPr lang="en-US" sz="5400" b="1" u="sng" smtClean="0">
                <a:solidFill>
                  <a:schemeClr val="tx1"/>
                </a:solidFill>
              </a:rPr>
              <a:t>origin</a:t>
            </a:r>
            <a:r>
              <a:rPr lang="en-US" sz="5400" smtClean="0"/>
              <a:t> </a:t>
            </a:r>
            <a:r>
              <a:rPr lang="en-US" smtClean="0"/>
              <a:t>(beginning)</a:t>
            </a:r>
            <a:r>
              <a:rPr lang="en-US" sz="5400" smtClean="0"/>
              <a:t> of “</a:t>
            </a:r>
            <a:r>
              <a:rPr lang="en-US" sz="5400" smtClean="0">
                <a:solidFill>
                  <a:schemeClr val="tx1"/>
                </a:solidFill>
              </a:rPr>
              <a:t>democracy</a:t>
            </a:r>
            <a:r>
              <a:rPr lang="en-US" sz="5400" smtClean="0"/>
              <a:t>”,</a:t>
            </a:r>
            <a:br>
              <a:rPr lang="en-US" sz="5400" smtClean="0"/>
            </a:br>
            <a:r>
              <a:rPr lang="en-US" sz="5400" smtClean="0"/>
              <a:t>like the word itself,</a:t>
            </a:r>
            <a:br>
              <a:rPr lang="en-US" sz="5400" smtClean="0"/>
            </a:br>
            <a:r>
              <a:rPr lang="en-US" sz="5400" smtClean="0"/>
              <a:t>goes back to ancient Greece.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4275" y="685800"/>
            <a:ext cx="4149725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0"/>
          </a:xfrm>
        </p:spPr>
        <p:txBody>
          <a:bodyPr/>
          <a:lstStyle/>
          <a:p>
            <a:pPr eaLnBrk="1" hangingPunct="1"/>
            <a:r>
              <a:rPr lang="en-US" sz="5400" smtClean="0"/>
              <a:t>As early as the</a:t>
            </a:r>
            <a:br>
              <a:rPr lang="en-US" sz="5400" smtClean="0"/>
            </a:br>
            <a:r>
              <a:rPr lang="en-US" sz="5400" b="1" i="1" smtClean="0">
                <a:solidFill>
                  <a:schemeClr val="tx1"/>
                </a:solidFill>
              </a:rPr>
              <a:t>7th century B.C.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Athens and other</a:t>
            </a:r>
            <a:br>
              <a:rPr lang="en-US" sz="5400" smtClean="0"/>
            </a:br>
            <a:r>
              <a:rPr lang="en-US" sz="5400" smtClean="0"/>
              <a:t>city-states</a:t>
            </a:r>
            <a:br>
              <a:rPr lang="en-US" sz="5400" smtClean="0"/>
            </a:br>
            <a:r>
              <a:rPr lang="en-US" sz="5400" smtClean="0"/>
              <a:t>were practicing </a:t>
            </a:r>
            <a:r>
              <a:rPr lang="en-US" sz="5400" b="1" i="1" u="sng" smtClean="0">
                <a:solidFill>
                  <a:schemeClr val="tx1"/>
                </a:solidFill>
              </a:rPr>
              <a:t>simple</a:t>
            </a:r>
            <a:r>
              <a:rPr lang="en-US" sz="5400" smtClean="0"/>
              <a:t> forms of democracy.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1534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/>
            <a:r>
              <a:rPr lang="en-US" sz="5400" smtClean="0"/>
              <a:t>These early democracies were “</a:t>
            </a:r>
            <a:r>
              <a:rPr lang="en-US" sz="5400" b="1" i="1" u="sng" smtClean="0">
                <a:solidFill>
                  <a:schemeClr val="tx1"/>
                </a:solidFill>
              </a:rPr>
              <a:t>direct</a:t>
            </a:r>
            <a:r>
              <a:rPr lang="en-US" sz="5400" smtClean="0"/>
              <a:t>” not “representative”</a:t>
            </a:r>
            <a:br>
              <a:rPr lang="en-US" sz="5400" smtClean="0"/>
            </a:br>
            <a:r>
              <a:rPr lang="en-US" sz="5400" smtClean="0"/>
              <a:t>like in the</a:t>
            </a:r>
            <a:br>
              <a:rPr lang="en-US" sz="5400" smtClean="0"/>
            </a:br>
            <a:r>
              <a:rPr lang="en-US" sz="5400" smtClean="0"/>
              <a:t>U.S. today.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/>
            <a:r>
              <a:rPr lang="en-US" sz="5400" smtClean="0"/>
              <a:t>All</a:t>
            </a:r>
            <a:br>
              <a:rPr lang="en-US" sz="5400" smtClean="0"/>
            </a:br>
            <a:r>
              <a:rPr lang="en-US" sz="5400" b="1" i="1" smtClean="0">
                <a:solidFill>
                  <a:schemeClr val="tx1"/>
                </a:solidFill>
              </a:rPr>
              <a:t>FREE MALE CITIZENS</a:t>
            </a:r>
            <a:r>
              <a:rPr lang="en-US" sz="5400" smtClean="0"/>
              <a:t> were eligible to become permanent members of the local assembly.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5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0"/>
            <a:ext cx="2295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0575" y="76200"/>
            <a:ext cx="3273425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pPr eaLnBrk="1" hangingPunct="1"/>
            <a:r>
              <a:rPr lang="en-US" sz="5400" smtClean="0"/>
              <a:t>This entitled them to</a:t>
            </a:r>
            <a:br>
              <a:rPr lang="en-US" sz="5400" smtClean="0"/>
            </a:br>
            <a:r>
              <a:rPr lang="en-US" sz="5400" b="1" u="sng" smtClean="0"/>
              <a:t>vote</a:t>
            </a:r>
            <a:r>
              <a:rPr lang="en-US" sz="5400" smtClean="0"/>
              <a:t> </a:t>
            </a:r>
            <a:r>
              <a:rPr lang="en-US" sz="5400" b="1" u="sng" smtClean="0"/>
              <a:t>directly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on important matters.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371600" y="533400"/>
            <a:ext cx="6477000" cy="601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Magna</a:t>
            </a:r>
          </a:p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Carta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0"/>
          </a:xfrm>
        </p:spPr>
        <p:txBody>
          <a:bodyPr/>
          <a:lstStyle/>
          <a:p>
            <a:pPr eaLnBrk="1" hangingPunct="1"/>
            <a:r>
              <a:rPr lang="en-US" sz="5400" smtClean="0"/>
              <a:t>The next step in democracy happen during the</a:t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(in England in Europe)</a:t>
            </a:r>
          </a:p>
        </p:txBody>
      </p:sp>
      <p:sp>
        <p:nvSpPr>
          <p:cNvPr id="29699" name="WordArt 1028"/>
          <p:cNvSpPr>
            <a:spLocks noChangeArrowheads="1" noChangeShapeType="1" noTextEdit="1"/>
          </p:cNvSpPr>
          <p:nvPr/>
        </p:nvSpPr>
        <p:spPr bwMode="auto">
          <a:xfrm>
            <a:off x="762000" y="2438400"/>
            <a:ext cx="7543800" cy="2895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9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Middle Ages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57912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</a:rPr>
              <a:t>The word “democracy” 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comes from the Greek words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b="1" i="1" smtClean="0">
                <a:solidFill>
                  <a:schemeClr val="tx1"/>
                </a:solidFill>
              </a:rPr>
              <a:t>“demos”</a:t>
            </a:r>
            <a:r>
              <a:rPr lang="en-US" sz="5400" smtClean="0">
                <a:solidFill>
                  <a:schemeClr val="tx1"/>
                </a:solidFill>
              </a:rPr>
              <a:t> (</a:t>
            </a:r>
            <a:r>
              <a:rPr lang="en-US" sz="5400" b="1" u="sng" smtClean="0">
                <a:solidFill>
                  <a:schemeClr val="tx1"/>
                </a:solidFill>
              </a:rPr>
              <a:t>people</a:t>
            </a:r>
            <a:r>
              <a:rPr lang="en-US" sz="5400" smtClean="0">
                <a:solidFill>
                  <a:schemeClr val="tx1"/>
                </a:solidFill>
              </a:rPr>
              <a:t>) and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b="1" i="1" smtClean="0">
                <a:solidFill>
                  <a:schemeClr val="tx1"/>
                </a:solidFill>
              </a:rPr>
              <a:t>“kratos”</a:t>
            </a:r>
            <a:r>
              <a:rPr lang="en-US" sz="5400" smtClean="0">
                <a:solidFill>
                  <a:schemeClr val="tx1"/>
                </a:solidFill>
              </a:rPr>
              <a:t> (</a:t>
            </a:r>
            <a:r>
              <a:rPr lang="en-US" sz="5400" b="1" u="sng" smtClean="0">
                <a:solidFill>
                  <a:schemeClr val="tx1"/>
                </a:solidFill>
              </a:rPr>
              <a:t>rule or authority</a:t>
            </a:r>
            <a:r>
              <a:rPr lang="en-US" sz="5400" smtClean="0">
                <a:solidFill>
                  <a:schemeClr val="tx1"/>
                </a:solidFill>
              </a:rPr>
              <a:t>).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3429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400" smtClean="0"/>
              <a:t>Was there a re-birth of democracy during the Middle Ages?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In the Middle Ages a social system began that was called feudalism.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8001000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038600"/>
          </a:xfrm>
        </p:spPr>
        <p:txBody>
          <a:bodyPr/>
          <a:lstStyle/>
          <a:p>
            <a:pPr eaLnBrk="1" hangingPunct="1"/>
            <a:r>
              <a:rPr lang="en-US" sz="5400" smtClean="0"/>
              <a:t>Under feudalism</a:t>
            </a:r>
            <a:br>
              <a:rPr lang="en-US" sz="5400" smtClean="0"/>
            </a:br>
            <a:r>
              <a:rPr lang="en-US" sz="5400" smtClean="0"/>
              <a:t>a group of people</a:t>
            </a:r>
            <a:br>
              <a:rPr lang="en-US" sz="5400" smtClean="0"/>
            </a:br>
            <a:r>
              <a:rPr lang="en-US" sz="5400" smtClean="0"/>
              <a:t>pledged their</a:t>
            </a:r>
            <a:br>
              <a:rPr lang="en-US" sz="5400" smtClean="0"/>
            </a:br>
            <a:r>
              <a:rPr lang="en-US" sz="5400" smtClean="0"/>
              <a:t>loyalty</a:t>
            </a:r>
            <a:br>
              <a:rPr lang="en-US" sz="5400" smtClean="0"/>
            </a:br>
            <a:r>
              <a:rPr lang="en-US" sz="5400" smtClean="0"/>
              <a:t>and</a:t>
            </a:r>
            <a:br>
              <a:rPr lang="en-US" sz="5400" smtClean="0"/>
            </a:br>
            <a:r>
              <a:rPr lang="en-US" sz="5400" smtClean="0"/>
              <a:t>service</a:t>
            </a:r>
            <a:br>
              <a:rPr lang="en-US" sz="5400" smtClean="0"/>
            </a:br>
            <a:r>
              <a:rPr lang="en-US" sz="5400" smtClean="0"/>
              <a:t>to a lord.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8200" y="1676400"/>
            <a:ext cx="41846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00200"/>
            <a:ext cx="3352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In return,the lord guaranteed</a:t>
            </a:r>
            <a:br>
              <a:rPr lang="en-US" sz="5400" smtClean="0"/>
            </a:br>
            <a:r>
              <a:rPr lang="en-US" sz="5400" smtClean="0"/>
              <a:t>certain</a:t>
            </a:r>
            <a:br>
              <a:rPr lang="en-US" sz="5400" smtClean="0"/>
            </a:br>
            <a:r>
              <a:rPr lang="en-US" sz="5400" smtClean="0"/>
              <a:t>rights and protections</a:t>
            </a:r>
            <a:br>
              <a:rPr lang="en-US" sz="5400" smtClean="0"/>
            </a:br>
            <a:r>
              <a:rPr lang="en-US" sz="5400" smtClean="0"/>
              <a:t>to those people</a:t>
            </a:r>
            <a:br>
              <a:rPr lang="en-US" sz="5400" smtClean="0"/>
            </a:br>
            <a:r>
              <a:rPr lang="en-US" sz="5400" smtClean="0"/>
              <a:t>(“subjects” or “vassals”).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"/>
            <a:ext cx="372586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As a lord’s</a:t>
            </a:r>
            <a:br>
              <a:rPr lang="en-US" sz="5400" smtClean="0"/>
            </a:br>
            <a:r>
              <a:rPr lang="en-US" sz="5400" smtClean="0"/>
              <a:t>territory increased</a:t>
            </a:r>
            <a:br>
              <a:rPr lang="en-US" sz="5400" smtClean="0"/>
            </a:br>
            <a:r>
              <a:rPr lang="en-US" sz="5400" smtClean="0"/>
              <a:t>some forms of representative groups developed</a:t>
            </a:r>
            <a:br>
              <a:rPr lang="en-US" sz="5400" smtClean="0"/>
            </a:br>
            <a:r>
              <a:rPr lang="en-US" sz="5400" smtClean="0"/>
              <a:t>to help the lord</a:t>
            </a:r>
            <a:br>
              <a:rPr lang="en-US" sz="5400" smtClean="0"/>
            </a:br>
            <a:r>
              <a:rPr lang="en-US" sz="5400" smtClean="0"/>
              <a:t> maintain control.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Some of these groups</a:t>
            </a:r>
            <a:br>
              <a:rPr lang="en-US" sz="5400" smtClean="0"/>
            </a:br>
            <a:r>
              <a:rPr lang="en-US" sz="5400" smtClean="0"/>
              <a:t>were called</a:t>
            </a:r>
            <a:br>
              <a:rPr lang="en-US" sz="5400" smtClean="0"/>
            </a:br>
            <a:r>
              <a:rPr lang="en-US" sz="5400" smtClean="0"/>
              <a:t>“councils” or “assemblies”.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3429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400" smtClean="0"/>
              <a:t>Democracy in England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828800"/>
          </a:xfrm>
        </p:spPr>
        <p:txBody>
          <a:bodyPr/>
          <a:lstStyle/>
          <a:p>
            <a:pPr eaLnBrk="1" hangingPunct="1"/>
            <a:r>
              <a:rPr lang="en-US" sz="5400" smtClean="0"/>
              <a:t>The year is...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762000" y="3108325"/>
            <a:ext cx="7467600" cy="283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1215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</a:rPr>
              <a:t>The simplest definition of </a:t>
            </a:r>
            <a:r>
              <a:rPr lang="en-US" sz="5400" b="1" i="1" smtClean="0">
                <a:solidFill>
                  <a:schemeClr val="tx1"/>
                </a:solidFill>
              </a:rPr>
              <a:t>“democracy”</a:t>
            </a:r>
            <a:r>
              <a:rPr lang="en-US" sz="5400" smtClean="0">
                <a:solidFill>
                  <a:schemeClr val="tx1"/>
                </a:solidFill>
              </a:rPr>
              <a:t> is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b="1" u="sng" smtClean="0">
                <a:solidFill>
                  <a:schemeClr val="tx1"/>
                </a:solidFill>
              </a:rPr>
              <a:t>rule by the people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438400"/>
          </a:xfrm>
        </p:spPr>
        <p:txBody>
          <a:bodyPr/>
          <a:lstStyle/>
          <a:p>
            <a:pPr eaLnBrk="1" hangingPunct="1"/>
            <a:r>
              <a:rPr lang="en-US" sz="5400" smtClean="0"/>
              <a:t>The place:</a:t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beside a river in…</a:t>
            </a:r>
          </a:p>
        </p:txBody>
      </p:sp>
      <p:sp>
        <p:nvSpPr>
          <p:cNvPr id="65539" name="WordArt 3"/>
          <p:cNvSpPr>
            <a:spLocks noChangeArrowheads="1" noChangeShapeType="1" noTextEdit="1"/>
          </p:cNvSpPr>
          <p:nvPr/>
        </p:nvSpPr>
        <p:spPr bwMode="auto">
          <a:xfrm>
            <a:off x="1752600" y="3429000"/>
            <a:ext cx="5334000" cy="172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England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characters:</a:t>
            </a:r>
            <a:br>
              <a:rPr lang="en-US" sz="5400" smtClean="0"/>
            </a:b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 </a:t>
            </a:r>
            <a:r>
              <a:rPr lang="en-US" sz="5400" b="1" smtClean="0"/>
              <a:t>King of England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and</a:t>
            </a:r>
            <a:br>
              <a:rPr lang="en-US" sz="5400" smtClean="0"/>
            </a:br>
            <a:r>
              <a:rPr lang="en-US" sz="5400" smtClean="0"/>
              <a:t>a group of his “</a:t>
            </a:r>
            <a:r>
              <a:rPr lang="en-US" sz="5400" b="1" smtClean="0"/>
              <a:t>nobles</a:t>
            </a:r>
            <a:r>
              <a:rPr lang="en-US" sz="5400" smtClean="0"/>
              <a:t>”.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986463" cy="643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tx1"/>
                </a:solidFill>
              </a:rPr>
              <a:t>King</a:t>
            </a:r>
            <a:r>
              <a:rPr lang="en-US" sz="5400" smtClean="0"/>
              <a:t> John</a:t>
            </a:r>
            <a:br>
              <a:rPr lang="en-US" sz="5400" smtClean="0"/>
            </a:br>
            <a:r>
              <a:rPr lang="en-US" sz="5400" b="1" smtClean="0">
                <a:solidFill>
                  <a:schemeClr val="tx1"/>
                </a:solidFill>
              </a:rPr>
              <a:t>was forced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by his nobles</a:t>
            </a:r>
            <a:br>
              <a:rPr lang="en-US" sz="5400" smtClean="0"/>
            </a:br>
            <a:r>
              <a:rPr lang="en-US" sz="4800" smtClean="0"/>
              <a:t>(his “council/assembly”)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 </a:t>
            </a:r>
            <a:r>
              <a:rPr lang="en-US" sz="5400" b="1" smtClean="0">
                <a:solidFill>
                  <a:schemeClr val="tx1"/>
                </a:solidFill>
              </a:rPr>
              <a:t>to sign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 document called the “</a:t>
            </a:r>
            <a:r>
              <a:rPr lang="en-US" sz="5400" b="1" smtClean="0">
                <a:solidFill>
                  <a:schemeClr val="tx1"/>
                </a:solidFill>
              </a:rPr>
              <a:t>Magna Carta</a:t>
            </a:r>
            <a:r>
              <a:rPr lang="en-US" sz="5400" smtClean="0"/>
              <a:t>”.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525"/>
            <a:ext cx="6259513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 granted </a:t>
            </a:r>
            <a:br>
              <a:rPr lang="en-US" sz="5400" smtClean="0"/>
            </a:br>
            <a:r>
              <a:rPr lang="en-US" sz="5400" b="1" smtClean="0">
                <a:solidFill>
                  <a:schemeClr val="tx1"/>
                </a:solidFill>
              </a:rPr>
              <a:t>civil liberties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                    </a:t>
            </a:r>
            <a:r>
              <a:rPr lang="en-US" sz="5400" smtClean="0">
                <a:solidFill>
                  <a:schemeClr val="tx1"/>
                </a:solidFill>
              </a:rPr>
              <a:t>to the                				</a:t>
            </a:r>
            <a:r>
              <a:rPr lang="en-US" sz="8800" b="1" i="1" u="sng" smtClean="0">
                <a:solidFill>
                  <a:schemeClr val="tx1"/>
                </a:solidFill>
              </a:rPr>
              <a:t>nobles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1295400" y="3962400"/>
            <a:ext cx="3124200" cy="2590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ONLY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5334000" cy="5410200"/>
          </a:xfrm>
        </p:spPr>
        <p:txBody>
          <a:bodyPr/>
          <a:lstStyle/>
          <a:p>
            <a:pPr eaLnBrk="1" hangingPunct="1"/>
            <a:r>
              <a:rPr lang="en-US" smtClean="0"/>
              <a:t>The Magna Carta didn’t help the people who were NOT nobles.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3475" y="0"/>
            <a:ext cx="20780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 granted</a:t>
            </a:r>
            <a:br>
              <a:rPr lang="en-US" sz="5400" smtClean="0"/>
            </a:br>
            <a:r>
              <a:rPr lang="en-US" sz="5400" smtClean="0"/>
              <a:t>the following: </a:t>
            </a:r>
            <a:br>
              <a:rPr lang="en-US" sz="5400" smtClean="0"/>
            </a:br>
            <a:r>
              <a:rPr lang="en-US" sz="5400" b="1" smtClean="0">
                <a:solidFill>
                  <a:schemeClr val="tx1"/>
                </a:solidFill>
              </a:rPr>
              <a:t>no one jailed unfairly,</a:t>
            </a:r>
            <a:br>
              <a:rPr lang="en-US" sz="5400" b="1" smtClean="0">
                <a:solidFill>
                  <a:schemeClr val="tx1"/>
                </a:solidFill>
              </a:rPr>
            </a:br>
            <a:r>
              <a:rPr lang="en-US" sz="5400" b="1" smtClean="0">
                <a:solidFill>
                  <a:schemeClr val="tx1"/>
                </a:solidFill>
              </a:rPr>
              <a:t>fine must fit the crime,</a:t>
            </a:r>
            <a:br>
              <a:rPr lang="en-US" sz="5400" b="1" smtClean="0">
                <a:solidFill>
                  <a:schemeClr val="tx1"/>
                </a:solidFill>
              </a:rPr>
            </a:br>
            <a:r>
              <a:rPr lang="en-US" sz="5400" b="1" smtClean="0">
                <a:solidFill>
                  <a:schemeClr val="tx1"/>
                </a:solidFill>
              </a:rPr>
              <a:t>property couldn’t be taken,</a:t>
            </a:r>
            <a:br>
              <a:rPr lang="en-US" sz="5400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(widows didn’t have to remarry)</a:t>
            </a:r>
            <a:endParaRPr lang="en-US" b="1" i="1" u="sng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</a:t>
            </a:r>
            <a:br>
              <a:rPr lang="en-US" sz="5400" smtClean="0"/>
            </a:br>
            <a:r>
              <a:rPr lang="en-US" sz="5400" smtClean="0"/>
              <a:t>established an important principle:</a:t>
            </a:r>
            <a:br>
              <a:rPr lang="en-US" sz="5400" smtClean="0"/>
            </a:br>
            <a:r>
              <a:rPr lang="en-US" sz="5400" b="1" i="1" u="sng" smtClean="0">
                <a:solidFill>
                  <a:schemeClr val="tx1"/>
                </a:solidFill>
              </a:rPr>
              <a:t>the king must obey the law</a:t>
            </a:r>
            <a:br>
              <a:rPr lang="en-US" sz="5400" b="1" i="1" u="sng" smtClean="0">
                <a:solidFill>
                  <a:schemeClr val="tx1"/>
                </a:solidFill>
              </a:rPr>
            </a:br>
            <a:endParaRPr lang="en-US" sz="54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</a:t>
            </a:r>
            <a:br>
              <a:rPr lang="en-US" sz="5400" smtClean="0"/>
            </a:br>
            <a:r>
              <a:rPr lang="en-US" sz="5400" smtClean="0"/>
              <a:t>established an important principle:</a:t>
            </a:r>
            <a:br>
              <a:rPr lang="en-US" sz="5400" smtClean="0"/>
            </a:br>
            <a:r>
              <a:rPr lang="en-US" sz="5400" b="1" i="1" u="sng" smtClean="0">
                <a:solidFill>
                  <a:schemeClr val="tx1"/>
                </a:solidFill>
              </a:rPr>
              <a:t/>
            </a:r>
            <a:br>
              <a:rPr lang="en-US" sz="5400" b="1" i="1" u="sng" smtClean="0">
                <a:solidFill>
                  <a:schemeClr val="tx1"/>
                </a:solidFill>
              </a:rPr>
            </a:br>
            <a:r>
              <a:rPr lang="en-US" sz="7200" b="1" i="1" u="sng" smtClean="0">
                <a:solidFill>
                  <a:schemeClr val="accent2"/>
                </a:solidFill>
              </a:rPr>
              <a:t>THE KING MUST OBEY THE LAW</a:t>
            </a:r>
            <a:endParaRPr lang="en-US" sz="72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</a:rPr>
              <a:t>Today, the word refers to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a government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in which </a:t>
            </a:r>
            <a:r>
              <a:rPr lang="en-US" sz="5400" b="1" u="sng" smtClean="0">
                <a:solidFill>
                  <a:schemeClr val="tx1"/>
                </a:solidFill>
              </a:rPr>
              <a:t>final authority</a:t>
            </a:r>
            <a:r>
              <a:rPr lang="en-US" sz="5400" smtClean="0">
                <a:solidFill>
                  <a:schemeClr val="tx1"/>
                </a:solidFill>
              </a:rPr>
              <a:t/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is vested (</a:t>
            </a:r>
            <a:r>
              <a:rPr lang="en-US" sz="5400" b="1" u="sng" smtClean="0">
                <a:solidFill>
                  <a:schemeClr val="tx1"/>
                </a:solidFill>
              </a:rPr>
              <a:t>owned by</a:t>
            </a:r>
            <a:r>
              <a:rPr lang="en-US" sz="5400" smtClean="0">
                <a:solidFill>
                  <a:schemeClr val="tx1"/>
                </a:solidFill>
              </a:rPr>
              <a:t>)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b="1" u="sng" smtClean="0">
                <a:solidFill>
                  <a:schemeClr val="tx1"/>
                </a:solidFill>
              </a:rPr>
              <a:t>the people</a:t>
            </a:r>
            <a:r>
              <a:rPr lang="en-US" sz="540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-55563"/>
            <a:ext cx="69469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eaLnBrk="1" hangingPunct="1"/>
            <a:r>
              <a:rPr lang="en-US" sz="9600" b="1" i="1" u="sng" smtClean="0">
                <a:solidFill>
                  <a:schemeClr val="accent2"/>
                </a:solidFill>
              </a:rPr>
              <a:t>THE KING MUST OBEY THE LAW</a:t>
            </a:r>
            <a:endParaRPr lang="en-US" sz="96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</a:t>
            </a:r>
            <a:br>
              <a:rPr lang="en-US" sz="5400" smtClean="0"/>
            </a:br>
            <a:r>
              <a:rPr lang="en-US" sz="5400" smtClean="0"/>
              <a:t>established an important principle:</a:t>
            </a:r>
            <a:br>
              <a:rPr lang="en-US" sz="5400" smtClean="0"/>
            </a:br>
            <a:r>
              <a:rPr lang="en-US" sz="5400" b="1" i="1" u="sng" smtClean="0">
                <a:solidFill>
                  <a:schemeClr val="tx1"/>
                </a:solidFill>
              </a:rPr>
              <a:t>the power of the king had limits</a:t>
            </a:r>
            <a:r>
              <a:rPr lang="en-US" sz="5400" smtClean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Because it also led to the nobles winning other personal freedoms</a:t>
            </a:r>
            <a:br>
              <a:rPr lang="en-US" sz="5400" smtClean="0"/>
            </a:br>
            <a:r>
              <a:rPr lang="en-US" sz="5400" smtClean="0"/>
              <a:t>it is considered one of the most important documents in the history of democracy.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Magna Carta</a:t>
            </a:r>
            <a:br>
              <a:rPr lang="en-US" sz="5400" smtClean="0"/>
            </a:br>
            <a:r>
              <a:rPr lang="en-US" sz="5400" smtClean="0"/>
              <a:t>was the </a:t>
            </a:r>
            <a:r>
              <a:rPr lang="en-US" sz="5400" smtClean="0">
                <a:solidFill>
                  <a:schemeClr val="tx1"/>
                </a:solidFill>
              </a:rPr>
              <a:t>seed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that (</a:t>
            </a:r>
            <a:r>
              <a:rPr lang="en-US" sz="5400" i="1" smtClean="0"/>
              <a:t>slowly</a:t>
            </a:r>
            <a:r>
              <a:rPr lang="en-US" sz="5400" smtClean="0"/>
              <a:t>) grew</a:t>
            </a:r>
            <a:br>
              <a:rPr lang="en-US" sz="5400" smtClean="0"/>
            </a:br>
            <a:r>
              <a:rPr lang="en-US" sz="5400" smtClean="0"/>
              <a:t>a huge plant</a:t>
            </a:r>
            <a:br>
              <a:rPr lang="en-US" sz="5400" smtClean="0"/>
            </a:br>
            <a:r>
              <a:rPr lang="en-US" sz="5400" smtClean="0"/>
              <a:t>called </a:t>
            </a:r>
            <a:br>
              <a:rPr lang="en-US" sz="5400" smtClean="0"/>
            </a:br>
            <a:r>
              <a:rPr lang="en-US" sz="5400" smtClean="0"/>
              <a:t>“</a:t>
            </a:r>
            <a:r>
              <a:rPr lang="en-US" sz="5400" smtClean="0">
                <a:solidFill>
                  <a:schemeClr val="tx1"/>
                </a:solidFill>
              </a:rPr>
              <a:t>democracy</a:t>
            </a:r>
            <a:r>
              <a:rPr lang="en-US" sz="5400" smtClean="0"/>
              <a:t>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WordArt 7"/>
          <p:cNvSpPr>
            <a:spLocks noChangeArrowheads="1" noChangeShapeType="1" noTextEdit="1"/>
          </p:cNvSpPr>
          <p:nvPr/>
        </p:nvSpPr>
        <p:spPr bwMode="auto">
          <a:xfrm>
            <a:off x="2590800" y="4419600"/>
            <a:ext cx="4038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democracy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8001000" cy="601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First Charter of Virginia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April 10,1606</a:t>
            </a:r>
            <a:br>
              <a:rPr lang="en-US" sz="5400" smtClean="0"/>
            </a:br>
            <a:r>
              <a:rPr lang="en-US" sz="5400" smtClean="0"/>
              <a:t>written by the King of England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First Charter of Virginia granted the London and the Plymouth Company to set up colonies in the New World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</a:rPr>
              <a:t>The idea of “democracy” has NOT always been the same as it is today.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A BUSINESS Agreement that outlined a government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Payments, in the form of percentages from profits would be sent to the King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Liberties and rights equal to those in England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Still considered to be subjects of the King of England and were forced to follow his rules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8001000" cy="6019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Mayflower</a:t>
            </a:r>
          </a:p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Compact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3581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400" smtClean="0"/>
              <a:t>Democracy</a:t>
            </a:r>
            <a:br>
              <a:rPr lang="en-US" sz="5400" smtClean="0"/>
            </a:br>
            <a:r>
              <a:rPr lang="en-US" sz="5400" smtClean="0"/>
              <a:t>arrives in</a:t>
            </a:r>
            <a:br>
              <a:rPr lang="en-US" sz="5400" smtClean="0"/>
            </a:br>
            <a:r>
              <a:rPr lang="en-US" sz="5400" smtClean="0"/>
              <a:t>America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09800"/>
          </a:xfrm>
        </p:spPr>
        <p:txBody>
          <a:bodyPr/>
          <a:lstStyle/>
          <a:p>
            <a:pPr eaLnBrk="1" hangingPunct="1"/>
            <a:r>
              <a:rPr lang="en-US" sz="5400" smtClean="0"/>
              <a:t>The year is…</a:t>
            </a:r>
            <a:br>
              <a:rPr lang="en-US" sz="5400" smtClean="0"/>
            </a:br>
            <a:endParaRPr lang="en-US" sz="5400" smtClean="0"/>
          </a:p>
        </p:txBody>
      </p:sp>
      <p:sp>
        <p:nvSpPr>
          <p:cNvPr id="66563" name="WordArt 4"/>
          <p:cNvSpPr>
            <a:spLocks noChangeArrowheads="1" noChangeShapeType="1" noTextEdit="1"/>
          </p:cNvSpPr>
          <p:nvPr/>
        </p:nvSpPr>
        <p:spPr bwMode="auto">
          <a:xfrm>
            <a:off x="1600200" y="2570163"/>
            <a:ext cx="7010400" cy="3373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1620 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A boat full of English</a:t>
            </a:r>
            <a:br>
              <a:rPr lang="en-US" sz="5400" smtClean="0"/>
            </a:br>
            <a:r>
              <a:rPr lang="en-US" sz="5400" smtClean="0"/>
              <a:t>men and women</a:t>
            </a:r>
            <a:br>
              <a:rPr lang="en-US" sz="5400" smtClean="0"/>
            </a:br>
            <a:r>
              <a:rPr lang="en-US" sz="5400" smtClean="0"/>
              <a:t>has sailed</a:t>
            </a:r>
            <a:br>
              <a:rPr lang="en-US" sz="5400" smtClean="0"/>
            </a:br>
            <a:r>
              <a:rPr lang="en-US" sz="5400" smtClean="0"/>
              <a:t>across the Atlantic Ocean and is approaching</a:t>
            </a:r>
            <a:br>
              <a:rPr lang="en-US" sz="5400" smtClean="0"/>
            </a:br>
            <a:r>
              <a:rPr lang="en-US" sz="5400" smtClean="0"/>
              <a:t>the “New World”.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35088"/>
            <a:ext cx="6492875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boat arrives</a:t>
            </a:r>
            <a:br>
              <a:rPr lang="en-US" sz="5400" smtClean="0"/>
            </a:br>
            <a:r>
              <a:rPr lang="en-US" sz="5400" smtClean="0"/>
              <a:t>at land</a:t>
            </a:r>
            <a:br>
              <a:rPr lang="en-US" sz="5400" smtClean="0"/>
            </a:br>
            <a:r>
              <a:rPr lang="en-US" sz="5400" smtClean="0"/>
              <a:t>that was hundreds of miles</a:t>
            </a:r>
            <a:br>
              <a:rPr lang="en-US" sz="5400" smtClean="0"/>
            </a:br>
            <a:r>
              <a:rPr lang="en-US" sz="5400" smtClean="0"/>
              <a:t>north of Virginia</a:t>
            </a:r>
            <a:br>
              <a:rPr lang="en-US" sz="5400" smtClean="0"/>
            </a:br>
            <a:r>
              <a:rPr lang="en-US" sz="5400" smtClean="0"/>
              <a:t>in an area that is now</a:t>
            </a:r>
            <a:br>
              <a:rPr lang="en-US" sz="5400" smtClean="0"/>
            </a:br>
            <a:r>
              <a:rPr lang="en-US" sz="5400" smtClean="0"/>
              <a:t>the state of Massachusetts.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tx1"/>
                </a:solidFill>
              </a:rPr>
              <a:t>In this objective we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will look at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how the idea of “democracy” has</a:t>
            </a:r>
            <a:br>
              <a:rPr lang="en-US" sz="5400" smtClean="0">
                <a:solidFill>
                  <a:schemeClr val="tx1"/>
                </a:solidFill>
              </a:rPr>
            </a:br>
            <a:r>
              <a:rPr lang="en-US" sz="5400" smtClean="0">
                <a:solidFill>
                  <a:schemeClr val="tx1"/>
                </a:solidFill>
              </a:rPr>
              <a:t>GROWN and CHANGED over thousands of years.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Before coming ashore,</a:t>
            </a:r>
            <a:br>
              <a:rPr lang="en-US" sz="5400" smtClean="0"/>
            </a:br>
            <a:r>
              <a:rPr lang="en-US" sz="5400" smtClean="0"/>
              <a:t>41 of the settlers</a:t>
            </a:r>
            <a:br>
              <a:rPr lang="en-US" sz="5400" smtClean="0"/>
            </a:br>
            <a:r>
              <a:rPr lang="en-US" sz="5400" smtClean="0"/>
              <a:t>draw up a plan</a:t>
            </a:r>
            <a:br>
              <a:rPr lang="en-US" sz="5400" smtClean="0"/>
            </a:br>
            <a:r>
              <a:rPr lang="en-US" sz="5400" smtClean="0"/>
              <a:t>for government</a:t>
            </a:r>
            <a:br>
              <a:rPr lang="en-US" sz="5400" smtClean="0"/>
            </a:br>
            <a:r>
              <a:rPr lang="en-US" sz="5400" smtClean="0"/>
              <a:t>to run the colony.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04800"/>
            <a:ext cx="399097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So, thousands of miles</a:t>
            </a:r>
            <a:br>
              <a:rPr lang="en-US" sz="5400" smtClean="0"/>
            </a:br>
            <a:r>
              <a:rPr lang="en-US" sz="5400" smtClean="0"/>
              <a:t>away from their king,</a:t>
            </a:r>
            <a:br>
              <a:rPr lang="en-US" sz="5400" smtClean="0"/>
            </a:br>
            <a:r>
              <a:rPr lang="en-US" sz="5400" smtClean="0"/>
              <a:t>with an ocean</a:t>
            </a:r>
            <a:br>
              <a:rPr lang="en-US" sz="5400" smtClean="0"/>
            </a:br>
            <a:r>
              <a:rPr lang="en-US" sz="5400" smtClean="0"/>
              <a:t>separating them,</a:t>
            </a:r>
            <a:br>
              <a:rPr lang="en-US" sz="5400" smtClean="0"/>
            </a:br>
            <a:r>
              <a:rPr lang="en-US" sz="5400" smtClean="0"/>
              <a:t>the </a:t>
            </a:r>
            <a:r>
              <a:rPr lang="en-US" sz="5400" b="1" u="sng" smtClean="0">
                <a:solidFill>
                  <a:schemeClr val="tx1"/>
                </a:solidFill>
              </a:rPr>
              <a:t>settlers</a:t>
            </a:r>
            <a:r>
              <a:rPr lang="en-US" sz="5400" smtClean="0"/>
              <a:t> (not the king) </a:t>
            </a:r>
            <a:r>
              <a:rPr lang="en-US" sz="5400" b="1" u="sng" smtClean="0">
                <a:solidFill>
                  <a:schemeClr val="tx1"/>
                </a:solidFill>
              </a:rPr>
              <a:t>decided on laws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and </a:t>
            </a:r>
            <a:r>
              <a:rPr lang="en-US" sz="5400" b="1" u="sng" smtClean="0">
                <a:solidFill>
                  <a:schemeClr val="tx1"/>
                </a:solidFill>
              </a:rPr>
              <a:t>chose leaders</a:t>
            </a:r>
            <a:r>
              <a:rPr lang="en-US" sz="5400" smtClean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document is called the “Mayflower Compact”.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Define “compact”:</a:t>
            </a:r>
            <a:br>
              <a:rPr lang="en-US" sz="5400" smtClean="0"/>
            </a:br>
            <a:r>
              <a:rPr lang="en-US" sz="5400" smtClean="0"/>
              <a:t>an agreement or contract made among a group of people.</a:t>
            </a:r>
            <a:br>
              <a:rPr lang="en-US" sz="5400" smtClean="0"/>
            </a:br>
            <a:r>
              <a:rPr lang="en-US" sz="5400" smtClean="0">
                <a:solidFill>
                  <a:schemeClr val="tx1"/>
                </a:solidFill>
              </a:rPr>
              <a:t>(compact = contract)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This “compact” said:</a:t>
            </a:r>
            <a:br>
              <a:rPr lang="en-US" sz="5400" smtClean="0"/>
            </a:br>
            <a:r>
              <a:rPr lang="en-US" sz="5400" smtClean="0"/>
              <a:t>the government would make</a:t>
            </a:r>
            <a:br>
              <a:rPr lang="en-US" sz="5400" smtClean="0"/>
            </a:br>
            <a:r>
              <a:rPr lang="en-US" sz="5400" smtClean="0"/>
              <a:t> “</a:t>
            </a:r>
            <a:r>
              <a:rPr lang="en-US" sz="5400" b="1" smtClean="0">
                <a:solidFill>
                  <a:schemeClr val="tx1"/>
                </a:solidFill>
              </a:rPr>
              <a:t>just and equal laws</a:t>
            </a:r>
            <a:r>
              <a:rPr lang="en-US" sz="5400" smtClean="0"/>
              <a:t>”</a:t>
            </a:r>
            <a:br>
              <a:rPr lang="en-US" sz="5400" smtClean="0"/>
            </a:br>
            <a:r>
              <a:rPr lang="en-US" sz="5400" smtClean="0"/>
              <a:t>for the good of the community.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signers pledged to obey these laws.</a:t>
            </a:r>
            <a:br>
              <a:rPr lang="en-US" sz="5400" smtClean="0"/>
            </a:br>
            <a:r>
              <a:rPr lang="en-US" sz="5400" b="1" smtClean="0">
                <a:solidFill>
                  <a:schemeClr val="tx1"/>
                </a:solidFill>
              </a:rPr>
              <a:t>(the people promised to obey the laws)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laws were voted on by </a:t>
            </a:r>
            <a:r>
              <a:rPr lang="en-US" sz="5400" smtClean="0">
                <a:solidFill>
                  <a:schemeClr val="tx1"/>
                </a:solidFill>
              </a:rPr>
              <a:t>all (adult) men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and the</a:t>
            </a:r>
            <a:br>
              <a:rPr lang="en-US" sz="5400" smtClean="0"/>
            </a:br>
            <a:r>
              <a:rPr lang="en-US" sz="5400" smtClean="0">
                <a:solidFill>
                  <a:schemeClr val="tx1"/>
                </a:solidFill>
              </a:rPr>
              <a:t>majority</a:t>
            </a:r>
            <a:r>
              <a:rPr lang="en-US" sz="5400" smtClean="0"/>
              <a:t> </a:t>
            </a:r>
            <a:r>
              <a:rPr lang="en-US" sz="5400" smtClean="0">
                <a:solidFill>
                  <a:schemeClr val="tx1"/>
                </a:solidFill>
              </a:rPr>
              <a:t>ruled</a:t>
            </a:r>
            <a:r>
              <a:rPr lang="en-US" sz="5400" smtClean="0"/>
              <a:t>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Because</a:t>
            </a:r>
            <a:br>
              <a:rPr lang="en-US" sz="5400" smtClean="0"/>
            </a:br>
            <a:r>
              <a:rPr lang="en-US" sz="5400" smtClean="0"/>
              <a:t>“</a:t>
            </a:r>
            <a:r>
              <a:rPr lang="en-US" sz="5400" b="1" i="1" u="sng" smtClean="0">
                <a:solidFill>
                  <a:schemeClr val="tx1"/>
                </a:solidFill>
              </a:rPr>
              <a:t>all</a:t>
            </a:r>
            <a:r>
              <a:rPr lang="en-US" sz="5400" smtClean="0"/>
              <a:t>” voted on the laws,</a:t>
            </a:r>
            <a:br>
              <a:rPr lang="en-US" sz="5400" smtClean="0"/>
            </a:br>
            <a:r>
              <a:rPr lang="en-US" sz="5400" smtClean="0"/>
              <a:t>a</a:t>
            </a:r>
            <a:br>
              <a:rPr lang="en-US" sz="5400" smtClean="0"/>
            </a:br>
            <a:r>
              <a:rPr lang="en-US" sz="5400" smtClean="0"/>
              <a:t>“</a:t>
            </a:r>
            <a:r>
              <a:rPr lang="en-US" sz="5400" b="1" smtClean="0">
                <a:solidFill>
                  <a:schemeClr val="tx1"/>
                </a:solidFill>
              </a:rPr>
              <a:t>direct democracy</a:t>
            </a:r>
            <a:r>
              <a:rPr lang="en-US" sz="5400" smtClean="0"/>
              <a:t>”</a:t>
            </a:r>
            <a:br>
              <a:rPr lang="en-US" sz="5400" smtClean="0"/>
            </a:br>
            <a:r>
              <a:rPr lang="en-US" sz="5400" smtClean="0"/>
              <a:t>was created</a:t>
            </a:r>
            <a:br>
              <a:rPr lang="en-US" sz="5400" smtClean="0"/>
            </a:br>
            <a:r>
              <a:rPr lang="en-US" sz="5400" smtClean="0"/>
              <a:t>(sounds like Athens, huh!!!)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5400" smtClean="0"/>
              <a:t>Objective 1.2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752600"/>
            <a:ext cx="6324600" cy="3733800"/>
          </a:xfrm>
          <a:ln>
            <a:solidFill>
              <a:schemeClr val="hlink"/>
            </a:solidFill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>
            <a:flatTx/>
          </a:bodyPr>
          <a:lstStyle/>
          <a:p>
            <a:pPr eaLnBrk="1" hangingPunct="1"/>
            <a:r>
              <a:rPr lang="en-US" sz="6000" smtClean="0"/>
              <a:t>Influences on the development of democratic ideals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Today,</a:t>
            </a:r>
            <a:br>
              <a:rPr lang="en-US" sz="5400" smtClean="0"/>
            </a:br>
            <a:r>
              <a:rPr lang="en-US" sz="5400" smtClean="0"/>
              <a:t>many communities in this area still have “town meetings” where</a:t>
            </a:r>
            <a:br>
              <a:rPr lang="en-US" sz="5400" smtClean="0"/>
            </a:br>
            <a:r>
              <a:rPr lang="en-US" sz="5400" smtClean="0"/>
              <a:t>“direct democracy”</a:t>
            </a:r>
            <a:br>
              <a:rPr lang="en-US" sz="5400" smtClean="0"/>
            </a:br>
            <a:r>
              <a:rPr lang="en-US" sz="5400" smtClean="0"/>
              <a:t>is the form of government.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/>
          <p:cNvSpPr>
            <a:spLocks noChangeArrowheads="1" noChangeShapeType="1" noTextEdit="1"/>
          </p:cNvSpPr>
          <p:nvPr/>
        </p:nvSpPr>
        <p:spPr bwMode="auto">
          <a:xfrm>
            <a:off x="533400" y="533400"/>
            <a:ext cx="7924800" cy="5943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English</a:t>
            </a:r>
          </a:p>
          <a:p>
            <a:pPr algn="ctr"/>
            <a:r>
              <a:rPr lang="en-US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Bill of Rights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35814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5400" smtClean="0"/>
              <a:t>Democracy in England</a:t>
            </a:r>
            <a:br>
              <a:rPr lang="en-US" sz="5400" smtClean="0"/>
            </a:br>
            <a:r>
              <a:rPr lang="en-US" sz="5400" smtClean="0"/>
              <a:t>(continued)</a:t>
            </a:r>
            <a:br>
              <a:rPr lang="en-US" sz="5400" smtClean="0"/>
            </a:br>
            <a:r>
              <a:rPr lang="en-US" sz="5400" smtClean="0"/>
              <a:t>(26 years after Mayflower Compact)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/>
            </a:r>
            <a:br>
              <a:rPr lang="en-US" sz="5400" smtClean="0"/>
            </a:br>
            <a:r>
              <a:rPr lang="en-US" sz="5400" u="sng" smtClean="0"/>
              <a:t>the British </a:t>
            </a:r>
            <a:r>
              <a:rPr lang="en-US" u="sng" smtClean="0"/>
              <a:t>(English)</a:t>
            </a:r>
            <a:r>
              <a:rPr lang="en-US" sz="5400" u="sng" smtClean="0"/>
              <a:t> people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and</a:t>
            </a:r>
            <a:br>
              <a:rPr lang="en-US" sz="5400" smtClean="0"/>
            </a:br>
            <a:r>
              <a:rPr lang="en-US" sz="5400" u="sng" smtClean="0"/>
              <a:t>the king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argued and had a</a:t>
            </a:r>
            <a:br>
              <a:rPr lang="en-US" sz="5400" smtClean="0"/>
            </a:br>
            <a:r>
              <a:rPr lang="en-US" sz="5400" b="1" smtClean="0"/>
              <a:t>civil war</a:t>
            </a:r>
            <a:r>
              <a:rPr lang="en-US" sz="5400" smtClean="0"/>
              <a:t>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the British </a:t>
            </a:r>
            <a:r>
              <a:rPr lang="en-US" sz="5400" b="1" smtClean="0"/>
              <a:t>Parliament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3200" smtClean="0"/>
              <a:t>(like our Congress)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finally became</a:t>
            </a:r>
            <a:br>
              <a:rPr lang="en-US" sz="5400" smtClean="0"/>
            </a:br>
            <a:r>
              <a:rPr lang="en-US" sz="5400" b="1" i="1" smtClean="0"/>
              <a:t>more powerful than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the king.</a:t>
            </a:r>
            <a:br>
              <a:rPr lang="en-US" sz="5400" smtClean="0"/>
            </a:br>
            <a:r>
              <a:rPr lang="en-US" sz="5400" smtClean="0"/>
              <a:t>(the year is 1688)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next year,</a:t>
            </a:r>
            <a:br>
              <a:rPr lang="en-US" sz="5400" smtClean="0"/>
            </a:br>
            <a:r>
              <a:rPr lang="en-US" sz="5400" smtClean="0"/>
              <a:t>Parliament passed</a:t>
            </a:r>
            <a:br>
              <a:rPr lang="en-US" sz="5400" smtClean="0"/>
            </a:br>
            <a:r>
              <a:rPr lang="en-US" sz="5400" smtClean="0"/>
              <a:t>the “</a:t>
            </a:r>
            <a:r>
              <a:rPr lang="en-US" sz="5400" b="1" smtClean="0"/>
              <a:t>Bill of Rights</a:t>
            </a:r>
            <a:r>
              <a:rPr lang="en-US" sz="5400" smtClean="0"/>
              <a:t>”,</a:t>
            </a:r>
            <a:br>
              <a:rPr lang="en-US" sz="5400" smtClean="0"/>
            </a:br>
            <a:endParaRPr lang="en-US" sz="540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The “</a:t>
            </a:r>
            <a:r>
              <a:rPr lang="en-US" sz="5400" b="1" smtClean="0"/>
              <a:t>Bill of Rights</a:t>
            </a:r>
            <a:r>
              <a:rPr lang="en-US" sz="5400" smtClean="0"/>
              <a:t>”,</a:t>
            </a:r>
            <a:br>
              <a:rPr lang="en-US" sz="5400" smtClean="0"/>
            </a:br>
            <a:r>
              <a:rPr lang="en-US" sz="5400" smtClean="0"/>
              <a:t> </a:t>
            </a:r>
            <a:r>
              <a:rPr lang="en-US" sz="5400" b="1" i="1" u="sng" smtClean="0">
                <a:solidFill>
                  <a:schemeClr val="accent2"/>
                </a:solidFill>
              </a:rPr>
              <a:t>guaranteed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b="1" i="1" smtClean="0"/>
              <a:t>fundamental civil liberties</a:t>
            </a:r>
            <a:r>
              <a:rPr lang="en-US" sz="5400" smtClean="0"/>
              <a:t> to </a:t>
            </a:r>
            <a:r>
              <a:rPr lang="en-US" sz="5400" b="1" smtClean="0"/>
              <a:t>all</a:t>
            </a:r>
            <a:r>
              <a:rPr lang="en-US" sz="5400" smtClean="0"/>
              <a:t> British citizens.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During the next</a:t>
            </a:r>
            <a:br>
              <a:rPr lang="en-US" sz="5400" smtClean="0"/>
            </a:br>
            <a:r>
              <a:rPr lang="en-US" sz="5400" smtClean="0"/>
              <a:t>three centuries</a:t>
            </a:r>
            <a:br>
              <a:rPr lang="en-US" sz="5400" smtClean="0"/>
            </a:br>
            <a:r>
              <a:rPr lang="en-US" sz="5400" smtClean="0"/>
              <a:t>(300 years)</a:t>
            </a:r>
            <a:br>
              <a:rPr lang="en-US" sz="5400" smtClean="0"/>
            </a:br>
            <a:r>
              <a:rPr lang="en-US" sz="5400" smtClean="0"/>
              <a:t>these rights</a:t>
            </a:r>
            <a:br>
              <a:rPr lang="en-US" sz="5400" smtClean="0"/>
            </a:br>
            <a:r>
              <a:rPr lang="en-US" sz="5400" smtClean="0"/>
              <a:t>were slowly expanded.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943600"/>
          </a:xfrm>
        </p:spPr>
        <p:txBody>
          <a:bodyPr/>
          <a:lstStyle/>
          <a:p>
            <a:pPr eaLnBrk="1" hangingPunct="1"/>
            <a:r>
              <a:rPr lang="en-US" sz="5400" smtClean="0"/>
              <a:t>By 1928,</a:t>
            </a:r>
            <a:br>
              <a:rPr lang="en-US" sz="5400" smtClean="0"/>
            </a:br>
            <a:r>
              <a:rPr lang="en-US" sz="5400" smtClean="0"/>
              <a:t>all adult British citizens had the right to vote.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solidFill>
                  <a:schemeClr val="bg2"/>
                </a:solidFill>
              </a:rPr>
              <a:t>def:</a:t>
            </a:r>
            <a:r>
              <a:rPr lang="en-US" sz="6000" smtClean="0"/>
              <a:t>   influences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to guide or move by intellectual appeal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/>
              <a:t>VIRGINIA</a:t>
            </a:r>
            <a:br>
              <a:rPr lang="en-US" sz="7200" smtClean="0"/>
            </a:br>
            <a:r>
              <a:rPr lang="en-US" sz="7200" smtClean="0"/>
              <a:t>DECLARATION</a:t>
            </a:r>
            <a:br>
              <a:rPr lang="en-US" sz="7200" smtClean="0"/>
            </a:br>
            <a:r>
              <a:rPr lang="en-US" sz="7200" smtClean="0"/>
              <a:t>OF</a:t>
            </a:r>
            <a:br>
              <a:rPr lang="en-US" sz="7200" smtClean="0"/>
            </a:br>
            <a:r>
              <a:rPr lang="en-US" sz="7200" smtClean="0"/>
              <a:t>RIGHTS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June 12,1776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written by George Mason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Guaranteed</a:t>
            </a:r>
            <a:br>
              <a:rPr lang="en-US" sz="7200" smtClean="0">
                <a:solidFill>
                  <a:schemeClr val="tx1"/>
                </a:solidFill>
              </a:rPr>
            </a:br>
            <a:r>
              <a:rPr lang="en-US" sz="7200" smtClean="0">
                <a:solidFill>
                  <a:schemeClr val="tx1"/>
                </a:solidFill>
              </a:rPr>
              <a:t>basic rights to Virginians: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tx1"/>
                </a:solidFill>
              </a:rPr>
              <a:t>(guaranteed)</a:t>
            </a:r>
            <a:br>
              <a:rPr lang="en-US" sz="6600" smtClean="0">
                <a:solidFill>
                  <a:schemeClr val="tx1"/>
                </a:solidFill>
              </a:rPr>
            </a:br>
            <a:r>
              <a:rPr lang="en-US" sz="6600" smtClean="0">
                <a:solidFill>
                  <a:schemeClr val="tx1"/>
                </a:solidFill>
              </a:rPr>
              <a:t>trial by jury, equal rights, no tax without consent, no cruel punishment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en-US" sz="7200" smtClean="0"/>
          </a:p>
        </p:txBody>
      </p:sp>
      <p:sp>
        <p:nvSpPr>
          <p:cNvPr id="136195" name="WordArt 3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7524750" cy="5172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created a</a:t>
            </a:r>
          </a:p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three branch</a:t>
            </a:r>
          </a:p>
          <a:p>
            <a:pPr algn="ctr"/>
            <a:r>
              <a:rPr lang="en-US" sz="9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government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chemeClr val="tx1"/>
                </a:solidFill>
              </a:rPr>
              <a:t>was a model for the Bill of Rights of the U.S. Constitution</a:t>
            </a:r>
          </a:p>
        </p:txBody>
      </p:sp>
      <p:sp>
        <p:nvSpPr>
          <p:cNvPr id="137219" name="WordArt 3"/>
          <p:cNvSpPr>
            <a:spLocks noChangeArrowheads="1" noChangeShapeType="1" noTextEdit="1"/>
          </p:cNvSpPr>
          <p:nvPr/>
        </p:nvSpPr>
        <p:spPr bwMode="auto">
          <a:xfrm>
            <a:off x="914400" y="5105400"/>
            <a:ext cx="7543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important</a:t>
            </a:r>
          </a:p>
        </p:txBody>
      </p:sp>
      <p:sp>
        <p:nvSpPr>
          <p:cNvPr id="95236" name="WordArt 4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543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 autoUpdateAnimBg="0"/>
      <p:bldP spid="137219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6629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DECLARATION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OF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INDEPENDENCE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/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/>
            </a:r>
            <a:br>
              <a:rPr lang="en-US" sz="7200" smtClean="0">
                <a:solidFill>
                  <a:srgbClr val="FF0000"/>
                </a:solidFill>
              </a:rPr>
            </a:br>
            <a:endParaRPr lang="en-US" sz="7200" smtClean="0">
              <a:solidFill>
                <a:srgbClr val="FF0000"/>
              </a:solidFill>
            </a:endParaRPr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338513"/>
            <a:ext cx="403860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July 4, 1776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created by representatives of 13 colonies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5257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200" smtClean="0">
                <a:solidFill>
                  <a:srgbClr val="FF0000"/>
                </a:solidFill>
              </a:rPr>
              <a:t>Written by</a:t>
            </a:r>
            <a:br>
              <a:rPr lang="en-US" sz="7200" smtClean="0">
                <a:solidFill>
                  <a:srgbClr val="FF0000"/>
                </a:solidFill>
              </a:rPr>
            </a:br>
            <a:r>
              <a:rPr lang="en-US" sz="7200" smtClean="0">
                <a:solidFill>
                  <a:srgbClr val="FF0000"/>
                </a:solidFill>
              </a:rPr>
              <a:t>Thomas Jefferson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FF9900"/>
      </a:dk1>
      <a:lt1>
        <a:srgbClr val="FFFFFF"/>
      </a:lt1>
      <a:dk2>
        <a:srgbClr val="996633"/>
      </a:dk2>
      <a:lt2>
        <a:srgbClr val="FFFF99"/>
      </a:lt2>
      <a:accent1>
        <a:srgbClr val="4D4D4D"/>
      </a:accent1>
      <a:accent2>
        <a:srgbClr val="FF00FF"/>
      </a:accent2>
      <a:accent3>
        <a:srgbClr val="CAB8AD"/>
      </a:accent3>
      <a:accent4>
        <a:srgbClr val="DADADA"/>
      </a:accent4>
      <a:accent5>
        <a:srgbClr val="B2B2B2"/>
      </a:accent5>
      <a:accent6>
        <a:srgbClr val="E700E7"/>
      </a:accent6>
      <a:hlink>
        <a:srgbClr val="D60093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584</Words>
  <Application>Microsoft Office PowerPoint</Application>
  <PresentationFormat>On-screen Show (4:3)</PresentationFormat>
  <Paragraphs>140</Paragraphs>
  <Slides>117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18" baseType="lpstr">
      <vt:lpstr>Default Design</vt:lpstr>
      <vt:lpstr>Slide 1</vt:lpstr>
      <vt:lpstr>Slide 2</vt:lpstr>
      <vt:lpstr>The word “democracy”  comes from the Greek words “demos” (people) and “kratos” (rule or authority).</vt:lpstr>
      <vt:lpstr>The simplest definition of “democracy” is rule by the people</vt:lpstr>
      <vt:lpstr>Today, the word refers to a government in which final authority is vested (owned by) the people.</vt:lpstr>
      <vt:lpstr>The idea of “democracy” has NOT always been the same as it is today.</vt:lpstr>
      <vt:lpstr>In this objective we will look at how the idea of “democracy” has GROWN and CHANGED over thousands of years.</vt:lpstr>
      <vt:lpstr>Objective 1.2</vt:lpstr>
      <vt:lpstr>def:   influences</vt:lpstr>
      <vt:lpstr>def:   development</vt:lpstr>
      <vt:lpstr>def:   democratic</vt:lpstr>
      <vt:lpstr>def:   ideals</vt:lpstr>
      <vt:lpstr>there were 4 major influences:</vt:lpstr>
      <vt:lpstr>there were 4 major influences:</vt:lpstr>
      <vt:lpstr>there were 4 major influences:</vt:lpstr>
      <vt:lpstr>there were 4 major influences:</vt:lpstr>
      <vt:lpstr>Slide 17</vt:lpstr>
      <vt:lpstr>Slide 18</vt:lpstr>
      <vt:lpstr>Democracy started in     (sometimes called “Athens”)</vt:lpstr>
      <vt:lpstr>The origin (beginning) of “democracy”, like the word itself, goes back to ancient Greece.</vt:lpstr>
      <vt:lpstr>As early as the 7th century B.C. Athens and other city-states were practicing simple forms of democracy.</vt:lpstr>
      <vt:lpstr>Slide 22</vt:lpstr>
      <vt:lpstr>These early democracies were “direct” not “representative” like in the U.S. today.</vt:lpstr>
      <vt:lpstr>All FREE MALE CITIZENS were eligible to become permanent members of the local assembly.</vt:lpstr>
      <vt:lpstr>Slide 25</vt:lpstr>
      <vt:lpstr>This entitled them to vote directly on important matters.</vt:lpstr>
      <vt:lpstr>Slide 27</vt:lpstr>
      <vt:lpstr>Slide 28</vt:lpstr>
      <vt:lpstr>The next step in democracy happen during the     (in England in Europe)</vt:lpstr>
      <vt:lpstr>Was there a re-birth of democracy during the Middle Ages?</vt:lpstr>
      <vt:lpstr>In the Middle Ages a social system began that was called feudalism.</vt:lpstr>
      <vt:lpstr>Slide 32</vt:lpstr>
      <vt:lpstr>Under feudalism a group of people pledged their loyalty and service to a lord.</vt:lpstr>
      <vt:lpstr>In return,the lord guaranteed certain rights and protections to those people (“subjects” or “vassals”).</vt:lpstr>
      <vt:lpstr>Slide 35</vt:lpstr>
      <vt:lpstr>As a lord’s territory increased some forms of representative groups developed to help the lord  maintain control.</vt:lpstr>
      <vt:lpstr>Some of these groups were called “councils” or “assemblies”.</vt:lpstr>
      <vt:lpstr>Democracy in England</vt:lpstr>
      <vt:lpstr>The year is...</vt:lpstr>
      <vt:lpstr>The place:  beside a river in…</vt:lpstr>
      <vt:lpstr>The characters:  a King of England and a group of his “nobles”.</vt:lpstr>
      <vt:lpstr>Slide 42</vt:lpstr>
      <vt:lpstr>King John was forced by his nobles (his “council/assembly”)  to sign a document called the “Magna Carta”.</vt:lpstr>
      <vt:lpstr>Slide 44</vt:lpstr>
      <vt:lpstr>The Magna Carta granted  civil liberties                     to the                    nobles</vt:lpstr>
      <vt:lpstr>The Magna Carta didn’t help the people who were NOT nobles.</vt:lpstr>
      <vt:lpstr>The Magna Carta granted the following:  no one jailed unfairly, fine must fit the crime, property couldn’t be taken, (widows didn’t have to remarry)</vt:lpstr>
      <vt:lpstr>The Magna Carta established an important principle: the king must obey the law </vt:lpstr>
      <vt:lpstr>The Magna Carta established an important principle:  THE KING MUST OBEY THE LAW</vt:lpstr>
      <vt:lpstr>Slide 50</vt:lpstr>
      <vt:lpstr>THE KING MUST OBEY THE LAW</vt:lpstr>
      <vt:lpstr>The Magna Carta established an important principle: the power of the king had limits.</vt:lpstr>
      <vt:lpstr>Because it also led to the nobles winning other personal freedoms it is considered one of the most important documents in the history of democracy.</vt:lpstr>
      <vt:lpstr>The Magna Carta was the seed that (slowly) grew a huge plant called  “democracy”</vt:lpstr>
      <vt:lpstr>Slide 55</vt:lpstr>
      <vt:lpstr>Slide 56</vt:lpstr>
      <vt:lpstr>Slide 57</vt:lpstr>
      <vt:lpstr>April 10,1606 written by the King of England</vt:lpstr>
      <vt:lpstr>The First Charter of Virginia granted the London and the Plymouth Company to set up colonies in the New World</vt:lpstr>
      <vt:lpstr>A BUSINESS Agreement that outlined a government</vt:lpstr>
      <vt:lpstr>Payments, in the form of percentages from profits would be sent to the King</vt:lpstr>
      <vt:lpstr>Liberties and rights equal to those in England</vt:lpstr>
      <vt:lpstr>Still considered to be subjects of the King of England and were forced to follow his rules</vt:lpstr>
      <vt:lpstr>Slide 64</vt:lpstr>
      <vt:lpstr>Democracy arrives in America</vt:lpstr>
      <vt:lpstr>The year is… </vt:lpstr>
      <vt:lpstr>A boat full of English men and women has sailed across the Atlantic Ocean and is approaching the “New World”. </vt:lpstr>
      <vt:lpstr>Slide 68</vt:lpstr>
      <vt:lpstr>The boat arrives at land that was hundreds of miles north of Virginia in an area that is now the state of Massachusetts. </vt:lpstr>
      <vt:lpstr>Slide 70</vt:lpstr>
      <vt:lpstr>Before coming ashore, 41 of the settlers draw up a plan for government to run the colony.</vt:lpstr>
      <vt:lpstr>Slide 72</vt:lpstr>
      <vt:lpstr>So, thousands of miles away from their king, with an ocean separating them, the settlers (not the king) decided on laws and chose leaders.</vt:lpstr>
      <vt:lpstr>The document is called the “Mayflower Compact”.</vt:lpstr>
      <vt:lpstr>Define “compact”: an agreement or contract made among a group of people. (compact = contract)</vt:lpstr>
      <vt:lpstr>This “compact” said: the government would make  “just and equal laws” for the good of the community.</vt:lpstr>
      <vt:lpstr>The signers pledged to obey these laws. (the people promised to obey the laws)</vt:lpstr>
      <vt:lpstr>The laws were voted on by all (adult) men and the majority ruled.</vt:lpstr>
      <vt:lpstr>Because “all” voted on the laws, a “direct democracy” was created (sounds like Athens, huh!!!)</vt:lpstr>
      <vt:lpstr>Today, many communities in this area still have “town meetings” where “direct democracy” is the form of government.</vt:lpstr>
      <vt:lpstr>Slide 81</vt:lpstr>
      <vt:lpstr>Slide 82</vt:lpstr>
      <vt:lpstr>Democracy in England (continued) (26 years after Mayflower Compact)</vt:lpstr>
      <vt:lpstr> the British (English) people and the king argued and had a civil war. </vt:lpstr>
      <vt:lpstr> the British Parliament (like our Congress) finally became more powerful than the king. (the year is 1688) </vt:lpstr>
      <vt:lpstr>The next year, Parliament passed the “Bill of Rights”, </vt:lpstr>
      <vt:lpstr>The “Bill of Rights”,  guaranteed fundamental civil liberties to all British citizens. </vt:lpstr>
      <vt:lpstr>During the next three centuries (300 years) these rights were slowly expanded. </vt:lpstr>
      <vt:lpstr>By 1928, all adult British citizens had the right to vote. </vt:lpstr>
      <vt:lpstr>Slide 90</vt:lpstr>
      <vt:lpstr>VIRGINIA DECLARATION OF RIGHTS</vt:lpstr>
      <vt:lpstr>June 12,1776 written by George Mason</vt:lpstr>
      <vt:lpstr>Guaranteed basic rights to Virginians:</vt:lpstr>
      <vt:lpstr>(guaranteed) trial by jury, equal rights, no tax without consent, no cruel punishment</vt:lpstr>
      <vt:lpstr>Slide 95</vt:lpstr>
      <vt:lpstr>was a model for the Bill of Rights of the U.S. Constitution</vt:lpstr>
      <vt:lpstr>DECLARATION OF INDEPENDENCE   </vt:lpstr>
      <vt:lpstr>July 4, 1776 created by representatives of 13 colonies</vt:lpstr>
      <vt:lpstr>Written by Thomas Jefferson</vt:lpstr>
      <vt:lpstr>Stated grievances (complaints)  against the of Great Britain</vt:lpstr>
      <vt:lpstr>Declared colonies independent (free)  from English rule</vt:lpstr>
      <vt:lpstr>Affirmed “certain unalienable rights” Life, Liberty and Pursuit of Happiness</vt:lpstr>
      <vt:lpstr>JOHN LOCKE said: Government derives (gets) power from the people</vt:lpstr>
      <vt:lpstr>People have a right and duty to change a government that violates their rights</vt:lpstr>
      <vt:lpstr>(Locke’s ideas) government has ONLY the powers people give it</vt:lpstr>
      <vt:lpstr>VIRGINIA CONSTITUTION   </vt:lpstr>
      <vt:lpstr>Virginia created a constitution in1776. It will be covered later.</vt:lpstr>
      <vt:lpstr>ARTICLES OF CONFEDERATION</vt:lpstr>
      <vt:lpstr>Written: 1777-1778 Lasted until 1787 (1789)</vt:lpstr>
      <vt:lpstr>First U.S. government: ONE-HOUSE legislature</vt:lpstr>
      <vt:lpstr>Weaknesses: could not enforce laws or tax. Had very limited powers</vt:lpstr>
      <vt:lpstr>VIRGINIA STATUTE OF RELIGIOUS FREEDOM</vt:lpstr>
      <vt:lpstr>1785 Written by Thomas Jefferson</vt:lpstr>
      <vt:lpstr>Gave the “natural right” of religious freedom</vt:lpstr>
      <vt:lpstr>that means: “freedom of religious beliefs and opinions”</vt:lpstr>
      <vt:lpstr>Each citizen decides if wants to attend church (or not attend)</vt:lpstr>
      <vt:lpstr>A citizen could not be deprived of religious beliefs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Arbuckle</cp:lastModifiedBy>
  <cp:revision>85</cp:revision>
  <dcterms:created xsi:type="dcterms:W3CDTF">2002-09-08T13:06:34Z</dcterms:created>
  <dcterms:modified xsi:type="dcterms:W3CDTF">2010-09-27T13:21:22Z</dcterms:modified>
</cp:coreProperties>
</file>