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87" r:id="rId10"/>
    <p:sldId id="295" r:id="rId11"/>
    <p:sldId id="288" r:id="rId12"/>
    <p:sldId id="290" r:id="rId13"/>
    <p:sldId id="291" r:id="rId14"/>
    <p:sldId id="289" r:id="rId15"/>
    <p:sldId id="293" r:id="rId16"/>
    <p:sldId id="292" r:id="rId17"/>
    <p:sldId id="296" r:id="rId18"/>
    <p:sldId id="264" r:id="rId19"/>
    <p:sldId id="281" r:id="rId20"/>
    <p:sldId id="263" r:id="rId21"/>
    <p:sldId id="265" r:id="rId22"/>
    <p:sldId id="268" r:id="rId23"/>
    <p:sldId id="270" r:id="rId24"/>
    <p:sldId id="266" r:id="rId25"/>
    <p:sldId id="267" r:id="rId26"/>
    <p:sldId id="269" r:id="rId27"/>
    <p:sldId id="271" r:id="rId28"/>
    <p:sldId id="294" r:id="rId29"/>
    <p:sldId id="272" r:id="rId30"/>
    <p:sldId id="283" r:id="rId31"/>
    <p:sldId id="273" r:id="rId32"/>
    <p:sldId id="284" r:id="rId33"/>
    <p:sldId id="312" r:id="rId34"/>
    <p:sldId id="274" r:id="rId35"/>
    <p:sldId id="285" r:id="rId36"/>
    <p:sldId id="313" r:id="rId37"/>
    <p:sldId id="278" r:id="rId38"/>
    <p:sldId id="297" r:id="rId39"/>
    <p:sldId id="299" r:id="rId40"/>
    <p:sldId id="300" r:id="rId41"/>
    <p:sldId id="301" r:id="rId42"/>
    <p:sldId id="302" r:id="rId43"/>
    <p:sldId id="304" r:id="rId44"/>
    <p:sldId id="305" r:id="rId45"/>
    <p:sldId id="311" r:id="rId46"/>
    <p:sldId id="306" r:id="rId47"/>
    <p:sldId id="307" r:id="rId48"/>
    <p:sldId id="308" r:id="rId49"/>
    <p:sldId id="309" r:id="rId50"/>
    <p:sldId id="310" r:id="rId5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33CC"/>
    <a:srgbClr val="0066FF"/>
    <a:srgbClr val="008000"/>
    <a:srgbClr val="00CC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F33A2-AACD-4CC1-8643-F4DF7A4E2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1199E-A359-48C1-A9D4-895C6F535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48341-7B6C-402E-915D-F83071782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7C7C3-C842-401B-9D76-FDCAA056C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5C575-A0A7-47BF-BDEC-76CD27068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C0D6-EF1F-4ACE-855D-52C98A0A3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DD84-74BE-46D9-B4A9-8A6E91B21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4A741-9F2B-403C-BCCA-6C67A3E40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9CB09-A3B5-4F92-8D31-9DF9AAFE0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51CD2-5E05-41C0-BA59-73EE190E3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3E091-9FD4-4DEF-AB4C-45869E247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AAEB282-B6D2-4AB1-A1BF-537DDD7D3D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59436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>
                <a:solidFill>
                  <a:schemeClr val="tx1"/>
                </a:solidFill>
              </a:rPr>
              <a:t>First Slide</a:t>
            </a:r>
          </a:p>
          <a:p>
            <a:pPr algn="l"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62000" y="838200"/>
            <a:ext cx="7772400" cy="11430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>
                <a:solidFill>
                  <a:schemeClr val="bg1"/>
                </a:solidFill>
              </a:rPr>
              <a:t>Objective 2.5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38200" y="2362200"/>
            <a:ext cx="7467600" cy="3276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Separation of powers  and 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Checks &amp;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8763000" cy="2819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361"/>
              </a:avLst>
            </a:prstTxWarp>
          </a:bodyPr>
          <a:lstStyle/>
          <a:p>
            <a:r>
              <a:rPr lang="en-US" sz="54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Legislative 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Legislative Powers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6400800" cy="1143000"/>
          </a:xfrm>
          <a:solidFill>
            <a:srgbClr val="0033CC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Executive Branch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3048000" y="15240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Congress can…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143000"/>
          </a:xfrm>
          <a:solidFill>
            <a:srgbClr val="0033CC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override vetoes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Congress can…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8458200" cy="1981200"/>
          </a:xfrm>
          <a:solidFill>
            <a:srgbClr val="0033CC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impeach and remove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Legislative Powers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64008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6600"/>
              <a:t>Judicial Branch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3048000" y="15240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Congress can…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772400" cy="2133600"/>
          </a:xfrm>
          <a:solidFill>
            <a:srgbClr val="FFFF00"/>
          </a:solidFill>
        </p:spPr>
        <p:txBody>
          <a:bodyPr/>
          <a:lstStyle/>
          <a:p>
            <a:r>
              <a:rPr lang="en-US" sz="6600"/>
              <a:t>impeach and remove federal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600"/>
              <a:t>Congress can…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77000" cy="2133600"/>
          </a:xfrm>
          <a:solidFill>
            <a:srgbClr val="FFFF00"/>
          </a:solidFill>
        </p:spPr>
        <p:txBody>
          <a:bodyPr/>
          <a:lstStyle/>
          <a:p>
            <a:r>
              <a:rPr lang="en-US" sz="6600"/>
              <a:t>approve federal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White Hous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90600" y="30163"/>
            <a:ext cx="10591800" cy="694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4900613" cy="3733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/>
                </a:solidFill>
                <a:latin typeface="Arial Black"/>
              </a:rPr>
              <a:t>Executive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4038600" y="3200400"/>
            <a:ext cx="3248025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/>
                </a:solidFill>
                <a:latin typeface="Arial Black"/>
              </a:rPr>
              <a:t>Branch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4900613" cy="3733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/>
                </a:solidFill>
                <a:latin typeface="Arial Black"/>
              </a:rPr>
              <a:t>Executive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4038600" y="3200400"/>
            <a:ext cx="3248025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/>
                </a:solidFill>
                <a:latin typeface="Arial Black"/>
              </a:rPr>
              <a:t>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09600"/>
            <a:ext cx="769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/>
              <a:t>separation of powers</a:t>
            </a:r>
            <a:r>
              <a:rPr lang="en-US" sz="4400"/>
              <a:t/>
            </a:r>
            <a:br>
              <a:rPr lang="en-US" sz="4400"/>
            </a:br>
            <a:r>
              <a:rPr lang="en-US" sz="4400"/>
              <a:t>when the tasks of government is divided</a:t>
            </a:r>
            <a:br>
              <a:rPr lang="en-US" sz="4400"/>
            </a:br>
            <a:r>
              <a:rPr lang="en-US" sz="4400"/>
              <a:t>into 3 areas: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438400" y="4495800"/>
            <a:ext cx="4343400" cy="2057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tx1"/>
                </a:solidFill>
              </a:rPr>
              <a:t>DETERMINE</a:t>
            </a:r>
          </a:p>
          <a:p>
            <a:r>
              <a:rPr lang="en-US" sz="2400">
                <a:solidFill>
                  <a:schemeClr val="tx1"/>
                </a:solidFill>
              </a:rPr>
              <a:t>IF LAW IS </a:t>
            </a:r>
          </a:p>
          <a:p>
            <a:r>
              <a:rPr lang="en-US" sz="2400">
                <a:solidFill>
                  <a:schemeClr val="tx1"/>
                </a:solidFill>
              </a:rPr>
              <a:t>APPLIED CORRECTLY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14655380">
            <a:off x="4724400" y="3505200"/>
            <a:ext cx="4267200" cy="2438400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 dirty="0">
                <a:solidFill>
                  <a:schemeClr val="bg1"/>
                </a:solidFill>
              </a:rPr>
              <a:t>ENFORCE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LAW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6937815">
            <a:off x="381000" y="3505200"/>
            <a:ext cx="4267200" cy="243840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r>
              <a:rPr lang="en-US" sz="3200">
                <a:solidFill>
                  <a:schemeClr val="bg1"/>
                </a:solidFill>
              </a:rPr>
              <a:t>MAKE</a:t>
            </a:r>
          </a:p>
          <a:p>
            <a:r>
              <a:rPr lang="en-US" sz="3200">
                <a:solidFill>
                  <a:schemeClr val="bg1"/>
                </a:solidFill>
              </a:rPr>
              <a:t>LAW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  <p:bldP spid="3076" grpId="0" animBg="1" autoUpdateAnimBg="0"/>
      <p:bldP spid="307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  <a:solidFill>
            <a:srgbClr val="0066FF"/>
          </a:solidFill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6400800" cy="1066800"/>
          </a:xfrm>
          <a:solidFill>
            <a:srgbClr val="FF0000"/>
          </a:solidFill>
        </p:spPr>
        <p:txBody>
          <a:bodyPr/>
          <a:lstStyle/>
          <a:p>
            <a:r>
              <a:rPr lang="en-US" sz="5400"/>
              <a:t>Legislative Branch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1905000" y="310515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build="p" autoUpdateAnimBg="0"/>
      <p:bldP spid="92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  <a:solidFill>
            <a:srgbClr val="0066FF"/>
          </a:solidFill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6400800" cy="1066800"/>
          </a:xfrm>
          <a:solidFill>
            <a:srgbClr val="FF0000"/>
          </a:solidFill>
        </p:spPr>
        <p:txBody>
          <a:bodyPr/>
          <a:lstStyle/>
          <a:p>
            <a:r>
              <a:rPr lang="en-US" sz="5400"/>
              <a:t>Legislative Branch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905000" y="310515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962400"/>
            <a:ext cx="8458200" cy="1828800"/>
          </a:xfrm>
          <a:solidFill>
            <a:srgbClr val="FF0000"/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800"/>
              <a:t>  President can veto legislation</a:t>
            </a:r>
          </a:p>
          <a:p>
            <a:pPr marL="609600" indent="-609600">
              <a:buFontTx/>
              <a:buNone/>
            </a:pPr>
            <a:r>
              <a:rPr lang="en-US" sz="4800"/>
              <a:t>	                           </a:t>
            </a:r>
            <a:r>
              <a:rPr lang="en-US" sz="3600"/>
              <a:t>(acts of congress)</a:t>
            </a:r>
          </a:p>
          <a:p>
            <a:pPr marL="609600" indent="-609600">
              <a:buFontTx/>
              <a:buNone/>
            </a:pPr>
            <a:endParaRPr lang="en-US" sz="48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66FF"/>
          </a:solidFill>
          <a:ln/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38600"/>
            <a:ext cx="8001000" cy="2057400"/>
          </a:xfrm>
          <a:solidFill>
            <a:srgbClr val="FF0000"/>
          </a:solidFill>
        </p:spPr>
        <p:txBody>
          <a:bodyPr/>
          <a:lstStyle/>
          <a:p>
            <a:pPr>
              <a:buFontTx/>
              <a:buNone/>
            </a:pPr>
            <a:r>
              <a:rPr lang="en-US" sz="4800"/>
              <a:t>The president can also call Congress into special sessions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0066FF"/>
          </a:solidFill>
          <a:ln/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  <a:solidFill>
            <a:srgbClr val="0066FF"/>
          </a:solidFill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64008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5400"/>
              <a:t>Judicial Branch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905000" y="310515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build="p" autoUpdateAnimBg="0"/>
      <p:bldP spid="133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  <a:solidFill>
            <a:srgbClr val="0066FF"/>
          </a:solidFill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6400800" cy="1066800"/>
          </a:xfrm>
          <a:solidFill>
            <a:srgbClr val="FFFF00"/>
          </a:solidFill>
        </p:spPr>
        <p:txBody>
          <a:bodyPr/>
          <a:lstStyle/>
          <a:p>
            <a:r>
              <a:rPr lang="en-US" sz="5400"/>
              <a:t>Judicial Branch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905000" y="310515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724400"/>
            <a:ext cx="7772400" cy="1600200"/>
          </a:xfrm>
          <a:solidFill>
            <a:srgbClr val="FFFF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/>
              <a:t>The President appoints new judges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solidFill>
            <a:srgbClr val="0066FF"/>
          </a:solidFill>
          <a:ln/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8534400" cy="3276600"/>
          </a:xfrm>
          <a:solidFill>
            <a:srgbClr val="FFFF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6000"/>
              <a:t>The president can grant</a:t>
            </a:r>
          </a:p>
          <a:p>
            <a:pPr algn="ctr">
              <a:buFontTx/>
              <a:buNone/>
            </a:pPr>
            <a:r>
              <a:rPr lang="en-US" sz="6000"/>
              <a:t>        pardons and</a:t>
            </a:r>
          </a:p>
          <a:p>
            <a:pPr algn="ctr">
              <a:buFontTx/>
              <a:buNone/>
            </a:pPr>
            <a:r>
              <a:rPr lang="en-US" sz="6000"/>
              <a:t>   reprieves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solidFill>
            <a:srgbClr val="0066FF"/>
          </a:solidFill>
          <a:ln/>
        </p:spPr>
        <p:txBody>
          <a:bodyPr/>
          <a:lstStyle/>
          <a:p>
            <a:r>
              <a:rPr lang="en-US" sz="6000"/>
              <a:t>Executive Powers</a:t>
            </a:r>
          </a:p>
        </p:txBody>
      </p:sp>
      <p:pic>
        <p:nvPicPr>
          <p:cNvPr id="18436" name="Picture 4" descr="JailF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038600"/>
            <a:ext cx="2640013" cy="253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US Sup Ct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448800" cy="844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-457200"/>
            <a:ext cx="4900613" cy="3733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Judicial</a:t>
            </a:r>
          </a:p>
        </p:txBody>
      </p:sp>
      <p:sp>
        <p:nvSpPr>
          <p:cNvPr id="19459" name="WordArt 3" descr="Narrow vertical"/>
          <p:cNvSpPr>
            <a:spLocks noChangeArrowheads="1" noChangeShapeType="1" noTextEdit="1"/>
          </p:cNvSpPr>
          <p:nvPr/>
        </p:nvSpPr>
        <p:spPr bwMode="auto">
          <a:xfrm>
            <a:off x="4648200" y="3048000"/>
            <a:ext cx="3248025" cy="3352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Branch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09600"/>
            <a:ext cx="769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/>
              <a:t>separation of powers</a:t>
            </a:r>
            <a:r>
              <a:rPr lang="en-US" sz="4400"/>
              <a:t/>
            </a:r>
            <a:br>
              <a:rPr lang="en-US" sz="4400"/>
            </a:br>
            <a:r>
              <a:rPr lang="en-US" sz="4400"/>
              <a:t>the tasks of government is divided</a:t>
            </a:r>
            <a:br>
              <a:rPr lang="en-US" sz="4400"/>
            </a:br>
            <a:r>
              <a:rPr lang="en-US" sz="4400"/>
              <a:t>into 3 areas: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438400" y="4495800"/>
            <a:ext cx="4343400" cy="2057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solidFill>
                  <a:schemeClr val="tx1"/>
                </a:solidFill>
              </a:rPr>
              <a:t>DETERMINE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LAW IS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APPLIED CORRECTLY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14655380">
            <a:off x="4724400" y="3505200"/>
            <a:ext cx="4267200" cy="2438400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 dirty="0">
                <a:solidFill>
                  <a:schemeClr val="bg1"/>
                </a:solidFill>
              </a:rPr>
              <a:t>ENFORCE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LAW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 rot="6937815">
            <a:off x="381000" y="3505200"/>
            <a:ext cx="4267200" cy="243840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r>
              <a:rPr lang="en-US" sz="3200">
                <a:solidFill>
                  <a:schemeClr val="bg1"/>
                </a:solidFill>
              </a:rPr>
              <a:t>MAKE</a:t>
            </a:r>
          </a:p>
          <a:p>
            <a:r>
              <a:rPr lang="en-US" sz="3200">
                <a:solidFill>
                  <a:schemeClr val="bg1"/>
                </a:solidFill>
              </a:rPr>
              <a:t>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-457200"/>
            <a:ext cx="4900613" cy="3733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Judicial</a:t>
            </a:r>
          </a:p>
        </p:txBody>
      </p:sp>
      <p:sp>
        <p:nvSpPr>
          <p:cNvPr id="31747" name="WordArt 3" descr="Narrow vertical"/>
          <p:cNvSpPr>
            <a:spLocks noChangeArrowheads="1" noChangeShapeType="1" noTextEdit="1"/>
          </p:cNvSpPr>
          <p:nvPr/>
        </p:nvSpPr>
        <p:spPr bwMode="auto">
          <a:xfrm>
            <a:off x="4648200" y="3048000"/>
            <a:ext cx="3248025" cy="3352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838200"/>
            <a:ext cx="77724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Judicial  Powers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4495800"/>
            <a:ext cx="7315200" cy="1219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5400">
                <a:solidFill>
                  <a:schemeClr val="tx1"/>
                </a:solidFill>
              </a:rPr>
              <a:t>Legislative Branch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3048000" y="312420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20485" grpId="0" animBg="1" autoUpdateAnimBg="0"/>
      <p:bldP spid="2048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33400" y="838200"/>
            <a:ext cx="77724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Judicial  Powers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62000" y="4495800"/>
            <a:ext cx="7315200" cy="1219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5400">
                <a:solidFill>
                  <a:schemeClr val="tx1"/>
                </a:solidFill>
              </a:rPr>
              <a:t>Legislative Branch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048000" y="312420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6000"/>
              <a:t>Judicial Powers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77000" cy="2057400"/>
          </a:xfrm>
          <a:solidFill>
            <a:srgbClr val="FF0000"/>
          </a:solidFill>
        </p:spPr>
        <p:txBody>
          <a:bodyPr/>
          <a:lstStyle/>
          <a:p>
            <a:r>
              <a:rPr lang="en-US" sz="6000"/>
              <a:t>Declare laws 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1143000"/>
            <a:ext cx="77724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Judicial  Powers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4724400"/>
            <a:ext cx="7848600" cy="10668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5400">
                <a:solidFill>
                  <a:schemeClr val="tx1"/>
                </a:solidFill>
              </a:rPr>
              <a:t>Executive  Branch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895600" y="335280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  <p:bldP spid="21509" grpId="0" animBg="1" autoUpdateAnimBg="0"/>
      <p:bldP spid="215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1143000"/>
            <a:ext cx="77724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Judicial  Powers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3400" y="4724400"/>
            <a:ext cx="7848600" cy="10668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5400">
                <a:solidFill>
                  <a:schemeClr val="tx1"/>
                </a:solidFill>
              </a:rPr>
              <a:t>Executive  Branch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895600" y="3352800"/>
            <a:ext cx="3248025" cy="1314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6000"/>
              <a:t>Judicial Powers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620000" cy="1981200"/>
          </a:xfrm>
          <a:solidFill>
            <a:srgbClr val="FF0000"/>
          </a:solidFill>
        </p:spPr>
        <p:txBody>
          <a:bodyPr/>
          <a:lstStyle/>
          <a:p>
            <a:r>
              <a:rPr lang="en-US" sz="6000"/>
              <a:t>Declare executive acts 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s0050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4584700" cy="4613275"/>
          </a:xfrm>
          <a:prstGeom prst="rect">
            <a:avLst/>
          </a:prstGeom>
          <a:noFill/>
        </p:spPr>
      </p:pic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28600" y="4800600"/>
            <a:ext cx="8686800" cy="1676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It all balances out in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6553200" y="381000"/>
            <a:ext cx="2286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Executive</a:t>
            </a: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304800" y="5105400"/>
            <a:ext cx="2743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Legislative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rot="8392099">
            <a:off x="2514600" y="3352800"/>
            <a:ext cx="6324600" cy="1295400"/>
          </a:xfrm>
          <a:prstGeom prst="rightArrow">
            <a:avLst>
              <a:gd name="adj1" fmla="val 50000"/>
              <a:gd name="adj2" fmla="val 122059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09600" y="3657600"/>
            <a:ext cx="2895600" cy="1219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Veto bill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81000" y="228600"/>
            <a:ext cx="5486400" cy="2743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Call special </a:t>
            </a:r>
          </a:p>
          <a:p>
            <a:r>
              <a:rPr lang="en-US"/>
              <a:t>session of</a:t>
            </a:r>
          </a:p>
          <a:p>
            <a:r>
              <a:rPr lang="en-US"/>
              <a:t>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6553200" y="381000"/>
            <a:ext cx="2286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Executive</a:t>
            </a:r>
          </a:p>
        </p:txBody>
      </p:sp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304800" y="5105400"/>
            <a:ext cx="2743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Legislative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 rot="-2380379">
            <a:off x="2819400" y="3200400"/>
            <a:ext cx="6324600" cy="1295400"/>
          </a:xfrm>
          <a:prstGeom prst="rightArrow">
            <a:avLst>
              <a:gd name="adj1" fmla="val 50000"/>
              <a:gd name="adj2" fmla="val 122059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33400" y="3124200"/>
            <a:ext cx="3505200" cy="17526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Override</a:t>
            </a:r>
          </a:p>
          <a:p>
            <a:r>
              <a:rPr lang="en-US"/>
              <a:t>veto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1000" y="228600"/>
            <a:ext cx="5486400" cy="2743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Impeach and</a:t>
            </a:r>
          </a:p>
          <a:p>
            <a:r>
              <a:rPr lang="en-US"/>
              <a:t>remove</a:t>
            </a:r>
          </a:p>
          <a:p>
            <a:r>
              <a:rPr lang="en-US"/>
              <a:t>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/>
              <a:t>A branch can use its power to stop another branch.</a:t>
            </a:r>
            <a:endParaRPr lang="en-US" sz="4400"/>
          </a:p>
        </p:txBody>
      </p:sp>
      <p:pic>
        <p:nvPicPr>
          <p:cNvPr id="5123" name="Picture 3" descr="bd069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03500"/>
            <a:ext cx="4865688" cy="42545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Legislative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257800" y="4191000"/>
            <a:ext cx="1828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Executive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733800" y="4648200"/>
            <a:ext cx="12192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tx1"/>
                </a:solidFill>
              </a:rPr>
              <a:t>Judicial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 autoUpdateAnimBg="0"/>
      <p:bldP spid="5126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2286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Executive</a:t>
            </a:r>
          </a:p>
        </p:txBody>
      </p:sp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2743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Judicial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 rot="-19043829">
            <a:off x="-457200" y="3810000"/>
            <a:ext cx="6324600" cy="1295400"/>
          </a:xfrm>
          <a:prstGeom prst="rightArrow">
            <a:avLst>
              <a:gd name="adj1" fmla="val 50000"/>
              <a:gd name="adj2" fmla="val 122059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114800" y="2819400"/>
            <a:ext cx="4648200" cy="19050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Appoint</a:t>
            </a:r>
          </a:p>
          <a:p>
            <a:r>
              <a:rPr lang="en-US"/>
              <a:t>judges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352800" y="381000"/>
            <a:ext cx="5486400" cy="22098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Grant pardons</a:t>
            </a:r>
          </a:p>
          <a:p>
            <a:r>
              <a:rPr lang="en-US"/>
              <a:t>and reprieves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2286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Executive</a:t>
            </a:r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2743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Judicial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-8243829">
            <a:off x="-609600" y="3657600"/>
            <a:ext cx="6324600" cy="1295400"/>
          </a:xfrm>
          <a:prstGeom prst="rightArrow">
            <a:avLst>
              <a:gd name="adj1" fmla="val 50000"/>
              <a:gd name="adj2" fmla="val 122059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352800" y="381000"/>
            <a:ext cx="5486400" cy="32766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Declare</a:t>
            </a:r>
          </a:p>
          <a:p>
            <a:r>
              <a:rPr lang="en-US"/>
              <a:t>executive acts</a:t>
            </a:r>
          </a:p>
          <a:p>
            <a:r>
              <a:rPr lang="en-US"/>
              <a:t>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 noTextEdit="1"/>
          </p:cNvSpPr>
          <p:nvPr/>
        </p:nvSpPr>
        <p:spPr bwMode="auto">
          <a:xfrm>
            <a:off x="304800" y="5181600"/>
            <a:ext cx="2667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Legislative</a:t>
            </a:r>
          </a:p>
        </p:txBody>
      </p:sp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2743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Judicial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 rot="-10758109">
            <a:off x="2971800" y="5029200"/>
            <a:ext cx="2590800" cy="1524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905000" y="1447800"/>
            <a:ext cx="5486400" cy="33528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Declare</a:t>
            </a:r>
          </a:p>
          <a:p>
            <a:r>
              <a:rPr lang="en-US"/>
              <a:t>laws</a:t>
            </a:r>
          </a:p>
          <a:p>
            <a:r>
              <a:rPr lang="en-US"/>
              <a:t>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304800" y="5257800"/>
            <a:ext cx="2743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Legislative</a:t>
            </a:r>
          </a:p>
        </p:txBody>
      </p:sp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2743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Judicial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 rot="-19827">
            <a:off x="3200400" y="5105400"/>
            <a:ext cx="2590800" cy="1524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81000" y="2819400"/>
            <a:ext cx="8382000" cy="19050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Approve </a:t>
            </a:r>
            <a:r>
              <a:rPr lang="en-US" sz="4800"/>
              <a:t>(or not)</a:t>
            </a:r>
          </a:p>
          <a:p>
            <a:r>
              <a:rPr lang="en-US"/>
              <a:t>appointments to courts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1000" y="381000"/>
            <a:ext cx="8458200" cy="22098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Impeach and remove</a:t>
            </a:r>
          </a:p>
          <a:p>
            <a:r>
              <a:rPr lang="en-US"/>
              <a:t>federal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257800"/>
          </a:xfrm>
        </p:spPr>
        <p:txBody>
          <a:bodyPr/>
          <a:lstStyle/>
          <a:p>
            <a:r>
              <a:rPr lang="en-US" sz="5400"/>
              <a:t>Now let’s see if you can identify who does the checking and who gets checked.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Example:</a:t>
            </a:r>
            <a:br>
              <a:rPr lang="en-US"/>
            </a:br>
            <a:r>
              <a:rPr lang="en-US" sz="5400"/>
              <a:t>Legislative checks Executive</a:t>
            </a:r>
            <a:r>
              <a:rPr lang="en-US"/>
              <a:t/>
            </a:r>
            <a:br>
              <a:rPr lang="en-US"/>
            </a:br>
            <a:r>
              <a:rPr lang="en-US" sz="8800"/>
              <a:t>L &gt;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/>
              <a:t>1. Veto a law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/>
              <a:t>E &gt;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 sz="6600"/>
              <a:t>2. Declare law unconstitutional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/>
              <a:t>J &gt;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 sz="6600"/>
              <a:t>3. Appoint judge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/>
              <a:t>E &gt;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 sz="6600"/>
              <a:t>4. Impeach and remove President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/>
              <a:t>L &gt;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/>
              <a:t>A branch can use its power to stop another branch.</a:t>
            </a:r>
            <a:endParaRPr lang="en-US" sz="4400"/>
          </a:p>
        </p:txBody>
      </p:sp>
      <p:pic>
        <p:nvPicPr>
          <p:cNvPr id="6147" name="Picture 3" descr="bd069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03500"/>
            <a:ext cx="4865688" cy="425450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Legislative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257800" y="4191000"/>
            <a:ext cx="1828800" cy="4572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Executive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733800" y="4648200"/>
            <a:ext cx="12192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tx1"/>
                </a:solidFill>
              </a:rPr>
              <a:t>Judicial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 sz="6600"/>
              <a:t>5. Override veto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/>
              <a:t>L &gt;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3733800"/>
          </a:xfrm>
        </p:spPr>
        <p:txBody>
          <a:bodyPr/>
          <a:lstStyle/>
          <a:p>
            <a:r>
              <a:rPr lang="en-US" sz="6000"/>
              <a:t>What this</a:t>
            </a:r>
            <a:br>
              <a:rPr lang="en-US" sz="6000"/>
            </a:br>
            <a:r>
              <a:rPr lang="en-US" sz="6000"/>
              <a:t>system</a:t>
            </a:r>
            <a:br>
              <a:rPr lang="en-US" sz="6000"/>
            </a:br>
            <a:r>
              <a:rPr lang="en-US" sz="6000"/>
              <a:t>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81000" y="4495800"/>
            <a:ext cx="2286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Checks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6096000" y="4572000"/>
            <a:ext cx="2895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Balances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3005137" y="3538538"/>
            <a:ext cx="2981325" cy="1676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Matura MT Script Capitals"/>
              </a:rPr>
              <a:t>AND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81000" y="4495800"/>
            <a:ext cx="2286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Checks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6096000" y="4572000"/>
            <a:ext cx="2895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Balances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005137" y="3538538"/>
            <a:ext cx="2981325" cy="1676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Matura MT Script Capitals"/>
              </a:rPr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319</Words>
  <Application>Microsoft Office PowerPoint</Application>
  <PresentationFormat>On-screen Show (4:3)</PresentationFormat>
  <Paragraphs>144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What this system called?</vt:lpstr>
      <vt:lpstr>Slide 7</vt:lpstr>
      <vt:lpstr>Slide 8</vt:lpstr>
      <vt:lpstr>Slide 9</vt:lpstr>
      <vt:lpstr>Slide 10</vt:lpstr>
      <vt:lpstr>Legislative Powers</vt:lpstr>
      <vt:lpstr>Congress can…</vt:lpstr>
      <vt:lpstr>Congress can…</vt:lpstr>
      <vt:lpstr>Legislative Powers</vt:lpstr>
      <vt:lpstr>Congress can…</vt:lpstr>
      <vt:lpstr>Congress can…</vt:lpstr>
      <vt:lpstr>Slide 17</vt:lpstr>
      <vt:lpstr>Slide 18</vt:lpstr>
      <vt:lpstr>Slide 19</vt:lpstr>
      <vt:lpstr>Executive Powers</vt:lpstr>
      <vt:lpstr>Executive Powers</vt:lpstr>
      <vt:lpstr>Executive Powers</vt:lpstr>
      <vt:lpstr>Executive Powers</vt:lpstr>
      <vt:lpstr>Executive Powers</vt:lpstr>
      <vt:lpstr>Executive Powers</vt:lpstr>
      <vt:lpstr>Executive Powers</vt:lpstr>
      <vt:lpstr>Executive Powers</vt:lpstr>
      <vt:lpstr>Slide 28</vt:lpstr>
      <vt:lpstr>Slide 29</vt:lpstr>
      <vt:lpstr>Slide 30</vt:lpstr>
      <vt:lpstr>Slide 31</vt:lpstr>
      <vt:lpstr>Slide 32</vt:lpstr>
      <vt:lpstr>Judicial Powers</vt:lpstr>
      <vt:lpstr>Slide 34</vt:lpstr>
      <vt:lpstr>Slide 35</vt:lpstr>
      <vt:lpstr>Judicial Powers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Now let’s see if you can identify who does the checking and who gets checked.  Example: Legislative checks Executive L &gt; E</vt:lpstr>
      <vt:lpstr>1. Veto a law</vt:lpstr>
      <vt:lpstr>2. Declare law unconstitutional</vt:lpstr>
      <vt:lpstr>3. Appoint judge</vt:lpstr>
      <vt:lpstr>4. Impeach and remove President</vt:lpstr>
      <vt:lpstr>5. Override veto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P. Kennedy</dc:creator>
  <cp:lastModifiedBy>rwarbuck</cp:lastModifiedBy>
  <cp:revision>36</cp:revision>
  <dcterms:created xsi:type="dcterms:W3CDTF">2003-10-27T11:10:41Z</dcterms:created>
  <dcterms:modified xsi:type="dcterms:W3CDTF">2010-11-04T14:42:41Z</dcterms:modified>
</cp:coreProperties>
</file>