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3"/>
  </p:handoutMasterIdLst>
  <p:sldIdLst>
    <p:sldId id="294" r:id="rId2"/>
    <p:sldId id="293" r:id="rId3"/>
    <p:sldId id="299" r:id="rId4"/>
    <p:sldId id="261" r:id="rId5"/>
    <p:sldId id="300" r:id="rId6"/>
    <p:sldId id="296" r:id="rId7"/>
    <p:sldId id="295" r:id="rId8"/>
    <p:sldId id="298" r:id="rId9"/>
    <p:sldId id="260" r:id="rId10"/>
    <p:sldId id="263" r:id="rId11"/>
    <p:sldId id="267" r:id="rId12"/>
    <p:sldId id="269" r:id="rId13"/>
    <p:sldId id="265" r:id="rId14"/>
    <p:sldId id="297" r:id="rId15"/>
    <p:sldId id="259" r:id="rId16"/>
    <p:sldId id="301" r:id="rId17"/>
    <p:sldId id="266" r:id="rId18"/>
    <p:sldId id="270" r:id="rId19"/>
    <p:sldId id="268" r:id="rId20"/>
    <p:sldId id="264" r:id="rId21"/>
    <p:sldId id="272" r:id="rId22"/>
    <p:sldId id="273" r:id="rId23"/>
    <p:sldId id="271" r:id="rId24"/>
    <p:sldId id="275" r:id="rId25"/>
    <p:sldId id="274" r:id="rId26"/>
    <p:sldId id="276" r:id="rId27"/>
    <p:sldId id="286" r:id="rId28"/>
    <p:sldId id="281" r:id="rId29"/>
    <p:sldId id="288" r:id="rId30"/>
    <p:sldId id="278" r:id="rId31"/>
    <p:sldId id="287" r:id="rId32"/>
    <p:sldId id="302" r:id="rId33"/>
    <p:sldId id="282" r:id="rId34"/>
    <p:sldId id="289" r:id="rId35"/>
    <p:sldId id="279" r:id="rId36"/>
    <p:sldId id="290" r:id="rId37"/>
    <p:sldId id="283" r:id="rId38"/>
    <p:sldId id="291" r:id="rId39"/>
    <p:sldId id="277" r:id="rId40"/>
    <p:sldId id="284" r:id="rId41"/>
    <p:sldId id="285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CC"/>
    <a:srgbClr val="FF0000"/>
    <a:srgbClr val="66FF33"/>
    <a:srgbClr val="FF0066"/>
    <a:srgbClr val="FF99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8.xml"/><Relationship Id="rId2" Type="http://schemas.openxmlformats.org/officeDocument/2006/relationships/slide" Target="slides/slide34.xml"/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3AB03A-56B5-4B31-9C6F-A9497930C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FB8C1-AD1D-400C-8AFD-138DE6D98A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868B5-DDD5-467F-B77B-D98E64180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22727-BCC1-456B-927C-1EF5DB549A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8E3F0-7234-4887-AE7C-977D9B552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9B852-070A-4784-8642-A63C7C9E70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07157-2413-49F3-9760-454EFF7AC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59AF4-A314-41B2-ADE6-19F6B20C09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2490C-CB24-4E09-A9AF-E94F12F6BC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41177-0E92-4364-84F9-AA80B84DDD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7ED47-1832-4B2E-9AB8-F96BF89D77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AD7EB-11E8-4E85-B368-18AB8A81C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rgbClr val="FF99FF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5D7DA3-ECB8-4D3D-A07D-87528A0817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600200"/>
          </a:xfrm>
          <a:solidFill>
            <a:schemeClr val="bg1"/>
          </a:solidFill>
        </p:spPr>
        <p:txBody>
          <a:bodyPr/>
          <a:lstStyle/>
          <a:p>
            <a:r>
              <a:rPr lang="en-US" sz="9600"/>
              <a:t>Objective 9.8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1.  PRODUCT</a:t>
            </a:r>
            <a:r>
              <a:rPr lang="en-US" sz="4800"/>
              <a:t> market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752600"/>
            <a:ext cx="8610600" cy="4572000"/>
          </a:xfrm>
          <a:solidFill>
            <a:schemeClr val="tx1"/>
          </a:solidFill>
        </p:spPr>
        <p:txBody>
          <a:bodyPr/>
          <a:lstStyle/>
          <a:p>
            <a:r>
              <a:rPr lang="en-US" sz="6000" b="1">
                <a:solidFill>
                  <a:srgbClr val="FF99FF"/>
                </a:solidFill>
              </a:rPr>
              <a:t>Goods (products) and services</a:t>
            </a:r>
          </a:p>
          <a:p>
            <a:r>
              <a:rPr lang="en-US" sz="6000" b="1">
                <a:solidFill>
                  <a:srgbClr val="FF99FF"/>
                </a:solidFill>
              </a:rPr>
              <a:t>are exchanged</a:t>
            </a:r>
          </a:p>
          <a:p>
            <a:r>
              <a:rPr lang="en-US" sz="6000" b="1">
                <a:solidFill>
                  <a:srgbClr val="FF99FF"/>
                </a:solidFill>
              </a:rPr>
              <a:t>for money.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752600"/>
            <a:ext cx="8610600" cy="4191000"/>
          </a:xfrm>
          <a:solidFill>
            <a:schemeClr val="tx1"/>
          </a:solidFill>
        </p:spPr>
        <p:txBody>
          <a:bodyPr/>
          <a:lstStyle/>
          <a:p>
            <a:r>
              <a:rPr lang="en-US" sz="6000" b="1">
                <a:solidFill>
                  <a:srgbClr val="FF99FF"/>
                </a:solidFill>
              </a:rPr>
              <a:t>Producers provide</a:t>
            </a:r>
          </a:p>
          <a:p>
            <a:r>
              <a:rPr lang="en-US" sz="6000" b="1">
                <a:solidFill>
                  <a:srgbClr val="FF99FF"/>
                </a:solidFill>
              </a:rPr>
              <a:t>goods (products) and services</a:t>
            </a:r>
          </a:p>
          <a:p>
            <a:r>
              <a:rPr lang="en-US" sz="6000" b="1">
                <a:solidFill>
                  <a:srgbClr val="FF99FF"/>
                </a:solidFill>
              </a:rPr>
              <a:t>to individuals.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334000"/>
          </a:xfrm>
          <a:solidFill>
            <a:schemeClr val="tx1"/>
          </a:solidFill>
        </p:spPr>
        <p:txBody>
          <a:bodyPr/>
          <a:lstStyle/>
          <a:p>
            <a:r>
              <a:rPr lang="en-US" sz="6000" b="1">
                <a:solidFill>
                  <a:srgbClr val="FF99FF"/>
                </a:solidFill>
              </a:rPr>
              <a:t>Individuals in turn</a:t>
            </a:r>
          </a:p>
          <a:p>
            <a:r>
              <a:rPr lang="en-US" sz="6000" b="1">
                <a:solidFill>
                  <a:srgbClr val="FF99FF"/>
                </a:solidFill>
              </a:rPr>
              <a:t>provide money</a:t>
            </a:r>
          </a:p>
          <a:p>
            <a:r>
              <a:rPr lang="en-US" sz="6000" b="1">
                <a:solidFill>
                  <a:srgbClr val="FF99FF"/>
                </a:solidFill>
              </a:rPr>
              <a:t>to producers</a:t>
            </a:r>
          </a:p>
          <a:p>
            <a:r>
              <a:rPr lang="en-US" sz="6000" b="1">
                <a:solidFill>
                  <a:srgbClr val="FF99FF"/>
                </a:solidFill>
              </a:rPr>
              <a:t>in payment for</a:t>
            </a:r>
          </a:p>
          <a:p>
            <a:r>
              <a:rPr lang="en-US" sz="6000" b="1">
                <a:solidFill>
                  <a:srgbClr val="FF99FF"/>
                </a:solidFill>
              </a:rPr>
              <a:t>the goods and services.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304800" y="3581400"/>
            <a:ext cx="1276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money</a:t>
            </a: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3429000" y="56388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11275" name="WordArt 11"/>
          <p:cNvSpPr>
            <a:spLocks noChangeArrowheads="1" noChangeShapeType="1" noTextEdit="1"/>
          </p:cNvSpPr>
          <p:nvPr/>
        </p:nvSpPr>
        <p:spPr bwMode="auto">
          <a:xfrm>
            <a:off x="7010400" y="3276600"/>
            <a:ext cx="16287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goods &amp;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11273" grpId="0" animBg="1"/>
      <p:bldP spid="11274" grpId="0" animBg="1"/>
      <p:bldP spid="112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4267200"/>
          </a:xfrm>
          <a:solidFill>
            <a:srgbClr val="FFFF00"/>
          </a:solidFill>
        </p:spPr>
        <p:txBody>
          <a:bodyPr/>
          <a:lstStyle/>
          <a:p>
            <a:r>
              <a:rPr lang="en-US" sz="9600"/>
              <a:t>resource</a:t>
            </a:r>
            <a:br>
              <a:rPr lang="en-US" sz="9600"/>
            </a:br>
            <a:r>
              <a:rPr lang="en-US" sz="9600"/>
              <a:t>market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RESOURCE</a:t>
            </a:r>
            <a:r>
              <a:rPr lang="en-US" sz="4800"/>
              <a:t> market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 rot="5436493">
            <a:off x="6208713" y="1104900"/>
            <a:ext cx="1828800" cy="2514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33400" y="1295400"/>
            <a:ext cx="2438400" cy="1828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 flipH="1" flipV="1">
            <a:off x="5486400" y="4419600"/>
            <a:ext cx="2286000" cy="2133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 rot="5408086" flipH="1" flipV="1">
            <a:off x="666750" y="4286250"/>
            <a:ext cx="2057400" cy="21717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51212" name="AutoShape 12"/>
          <p:cNvSpPr>
            <a:spLocks noChangeArrowheads="1"/>
          </p:cNvSpPr>
          <p:nvPr>
            <p:ph type="subTitle" idx="1"/>
          </p:nvPr>
        </p:nvSpPr>
        <p:spPr>
          <a:xfrm>
            <a:off x="1828800" y="2057400"/>
            <a:ext cx="2362200" cy="1219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/>
              <a:t>to</a:t>
            </a:r>
          </a:p>
        </p:txBody>
      </p:sp>
      <p:sp>
        <p:nvSpPr>
          <p:cNvPr id="51213" name="AutoShape 13"/>
          <p:cNvSpPr>
            <a:spLocks noChangeArrowheads="1"/>
          </p:cNvSpPr>
          <p:nvPr/>
        </p:nvSpPr>
        <p:spPr bwMode="auto">
          <a:xfrm rot="5436493">
            <a:off x="5712619" y="1981994"/>
            <a:ext cx="1447800" cy="190341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51214" name="AutoShape 14"/>
          <p:cNvSpPr>
            <a:spLocks noChangeArrowheads="1"/>
          </p:cNvSpPr>
          <p:nvPr/>
        </p:nvSpPr>
        <p:spPr bwMode="auto">
          <a:xfrm rot="5408086" flipH="1" flipV="1">
            <a:off x="1962150" y="3905250"/>
            <a:ext cx="1219200" cy="17907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51215" name="AutoShape 15"/>
          <p:cNvSpPr>
            <a:spLocks noChangeArrowheads="1"/>
          </p:cNvSpPr>
          <p:nvPr/>
        </p:nvSpPr>
        <p:spPr bwMode="auto">
          <a:xfrm flipH="1" flipV="1">
            <a:off x="4953000" y="4572000"/>
            <a:ext cx="1905000" cy="1143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2.  RESOURCE</a:t>
            </a:r>
            <a:r>
              <a:rPr lang="en-US" sz="4800"/>
              <a:t> market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590800"/>
            <a:ext cx="8610600" cy="3352800"/>
          </a:xfrm>
          <a:solidFill>
            <a:schemeClr val="tx1"/>
          </a:solidFill>
        </p:spPr>
        <p:txBody>
          <a:bodyPr/>
          <a:lstStyle/>
          <a:p>
            <a:r>
              <a:rPr lang="en-US" sz="6000" b="1">
                <a:solidFill>
                  <a:srgbClr val="FFFF00"/>
                </a:solidFill>
              </a:rPr>
              <a:t>Resources</a:t>
            </a:r>
          </a:p>
          <a:p>
            <a:r>
              <a:rPr lang="en-US" sz="6000" b="1">
                <a:solidFill>
                  <a:srgbClr val="FFFF00"/>
                </a:solidFill>
              </a:rPr>
              <a:t>are exchanged</a:t>
            </a:r>
          </a:p>
          <a:p>
            <a:r>
              <a:rPr lang="en-US" sz="6000" b="1">
                <a:solidFill>
                  <a:srgbClr val="FFFF00"/>
                </a:solidFill>
              </a:rPr>
              <a:t>for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RESOURCE</a:t>
            </a:r>
            <a:r>
              <a:rPr lang="en-US" sz="4800"/>
              <a:t> market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133600"/>
            <a:ext cx="8610600" cy="4267200"/>
          </a:xfrm>
          <a:solidFill>
            <a:schemeClr val="tx1"/>
          </a:solidFill>
        </p:spPr>
        <p:txBody>
          <a:bodyPr/>
          <a:lstStyle/>
          <a:p>
            <a:r>
              <a:rPr lang="en-US" sz="6000" b="1">
                <a:solidFill>
                  <a:srgbClr val="FFFF00"/>
                </a:solidFill>
              </a:rPr>
              <a:t>Individuals provide resources </a:t>
            </a:r>
            <a:r>
              <a:rPr lang="en-US" sz="5400" b="1">
                <a:solidFill>
                  <a:srgbClr val="FFFF00"/>
                </a:solidFill>
              </a:rPr>
              <a:t>(land/labor/capital)</a:t>
            </a:r>
          </a:p>
          <a:p>
            <a:r>
              <a:rPr lang="en-US" sz="6000" b="1">
                <a:solidFill>
                  <a:srgbClr val="FFFF00"/>
                </a:solidFill>
              </a:rPr>
              <a:t>to producers.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RESOURCE</a:t>
            </a:r>
            <a:r>
              <a:rPr lang="en-US" sz="4800"/>
              <a:t> market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09800"/>
            <a:ext cx="8610600" cy="4191000"/>
          </a:xfrm>
          <a:solidFill>
            <a:schemeClr val="tx1"/>
          </a:solidFill>
        </p:spPr>
        <p:txBody>
          <a:bodyPr/>
          <a:lstStyle/>
          <a:p>
            <a:r>
              <a:rPr lang="en-US" sz="6000" b="1">
                <a:solidFill>
                  <a:srgbClr val="FFFF00"/>
                </a:solidFill>
              </a:rPr>
              <a:t>Producers in turn provide money </a:t>
            </a:r>
            <a:r>
              <a:rPr lang="en-US" sz="5400" b="1">
                <a:solidFill>
                  <a:srgbClr val="FFFF00"/>
                </a:solidFill>
              </a:rPr>
              <a:t>(wages/rent/interest/profits)</a:t>
            </a:r>
          </a:p>
          <a:p>
            <a:r>
              <a:rPr lang="en-US" sz="6000" b="1">
                <a:solidFill>
                  <a:srgbClr val="FFFF00"/>
                </a:solidFill>
              </a:rPr>
              <a:t>to individuals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534400" cy="6629400"/>
          </a:xfrm>
          <a:solidFill>
            <a:schemeClr val="tx1"/>
          </a:solidFill>
        </p:spPr>
        <p:txBody>
          <a:bodyPr/>
          <a:lstStyle/>
          <a:p>
            <a:r>
              <a:rPr lang="en-US" sz="6000">
                <a:solidFill>
                  <a:srgbClr val="FF0066"/>
                </a:solidFill>
              </a:rPr>
              <a:t>Describe the circular flow of</a:t>
            </a:r>
            <a:br>
              <a:rPr lang="en-US" sz="6000">
                <a:solidFill>
                  <a:srgbClr val="FF0066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resources</a:t>
            </a:r>
            <a:r>
              <a:rPr lang="en-US" sz="6000">
                <a:solidFill>
                  <a:srgbClr val="FF0066"/>
                </a:solidFill>
              </a:rPr>
              <a:t/>
            </a:r>
            <a:br>
              <a:rPr lang="en-US" sz="6000">
                <a:solidFill>
                  <a:srgbClr val="FF0066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goods </a:t>
            </a:r>
            <a:br>
              <a:rPr lang="en-US" sz="6000">
                <a:solidFill>
                  <a:schemeClr val="bg1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services</a:t>
            </a:r>
            <a:r>
              <a:rPr lang="en-US" sz="6000">
                <a:solidFill>
                  <a:srgbClr val="FF0066"/>
                </a:solidFill>
              </a:rPr>
              <a:t/>
            </a:r>
            <a:br>
              <a:rPr lang="en-US" sz="6000">
                <a:solidFill>
                  <a:srgbClr val="FF0066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money</a:t>
            </a:r>
            <a:r>
              <a:rPr lang="en-US" sz="6000">
                <a:solidFill>
                  <a:srgbClr val="FF0066"/>
                </a:solidFill>
              </a:rPr>
              <a:t/>
            </a:r>
            <a:br>
              <a:rPr lang="en-US" sz="6000">
                <a:solidFill>
                  <a:srgbClr val="FF0066"/>
                </a:solidFill>
              </a:rPr>
            </a:br>
            <a:endParaRPr lang="en-US" sz="6000">
              <a:solidFill>
                <a:srgbClr val="FF0066"/>
              </a:solidFill>
            </a:endParaRPr>
          </a:p>
        </p:txBody>
      </p:sp>
      <p:pic>
        <p:nvPicPr>
          <p:cNvPr id="43011" name="Picture 1027" descr="bd0511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2746375" cy="4724400"/>
          </a:xfrm>
          <a:prstGeom prst="rect">
            <a:avLst/>
          </a:prstGeom>
          <a:noFill/>
        </p:spPr>
      </p:pic>
      <p:sp>
        <p:nvSpPr>
          <p:cNvPr id="43012" name="Rectangle 1028"/>
          <p:cNvSpPr>
            <a:spLocks noGrp="1" noChangeArrowheads="1"/>
          </p:cNvSpPr>
          <p:nvPr>
            <p:ph type="subTitle" idx="1"/>
          </p:nvPr>
        </p:nvSpPr>
        <p:spPr>
          <a:xfrm flipV="1">
            <a:off x="8305800" y="7162800"/>
            <a:ext cx="152400" cy="152400"/>
          </a:xfrm>
          <a:solidFill>
            <a:schemeClr val="bg1"/>
          </a:solidFill>
        </p:spPr>
        <p:txBody>
          <a:bodyPr/>
          <a:lstStyle/>
          <a:p>
            <a:endParaRPr lang="en-US" sz="5400"/>
          </a:p>
        </p:txBody>
      </p:sp>
      <p:pic>
        <p:nvPicPr>
          <p:cNvPr id="43013" name="Picture 1029" descr="bd0713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219200"/>
            <a:ext cx="1900238" cy="2514600"/>
          </a:xfrm>
          <a:prstGeom prst="rect">
            <a:avLst/>
          </a:prstGeom>
          <a:noFill/>
        </p:spPr>
      </p:pic>
      <p:pic>
        <p:nvPicPr>
          <p:cNvPr id="43014" name="Picture 1030" descr="bd04896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156075"/>
            <a:ext cx="3429000" cy="2173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RESOURCE</a:t>
            </a:r>
            <a:r>
              <a:rPr lang="en-US" sz="4800"/>
              <a:t> market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 rot="5436493">
            <a:off x="6208713" y="1104900"/>
            <a:ext cx="1828800" cy="2514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4400"/>
              <a:t>sell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533400" y="1295400"/>
            <a:ext cx="2438400" cy="1828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/>
              <a:t>to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 flipH="1" flipV="1">
            <a:off x="5486400" y="4419600"/>
            <a:ext cx="2286000" cy="2133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4400"/>
              <a:t>to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rot="5408086" flipH="1" flipV="1">
            <a:off x="666750" y="4286250"/>
            <a:ext cx="2057400" cy="21717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4400"/>
              <a:t>pay</a:t>
            </a: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3352800" y="15240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6096000" y="3124200"/>
            <a:ext cx="26384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capital goods,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land, labor</a:t>
            </a:r>
          </a:p>
        </p:txBody>
      </p:sp>
      <p:sp>
        <p:nvSpPr>
          <p:cNvPr id="10250" name="WordArt 10"/>
          <p:cNvSpPr>
            <a:spLocks noChangeArrowheads="1" noChangeShapeType="1" noTextEdit="1"/>
          </p:cNvSpPr>
          <p:nvPr/>
        </p:nvSpPr>
        <p:spPr bwMode="auto">
          <a:xfrm>
            <a:off x="3276600" y="57150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10251" name="WordArt 11"/>
          <p:cNvSpPr>
            <a:spLocks noChangeArrowheads="1" noChangeShapeType="1" noTextEdit="1"/>
          </p:cNvSpPr>
          <p:nvPr/>
        </p:nvSpPr>
        <p:spPr bwMode="auto">
          <a:xfrm>
            <a:off x="228600" y="3200400"/>
            <a:ext cx="26955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wages, rent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interest, profit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49" grpId="0" animBg="1"/>
      <p:bldP spid="10250" grpId="0" animBg="1"/>
      <p:bldP spid="1025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/>
              <a:t>circular flow in market economy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95400"/>
            <a:ext cx="8382000" cy="55626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When you put the</a:t>
            </a:r>
          </a:p>
          <a:p>
            <a:r>
              <a:rPr lang="en-US" sz="6000" b="1">
                <a:solidFill>
                  <a:srgbClr val="FFFF00"/>
                </a:solidFill>
              </a:rPr>
              <a:t>resource market</a:t>
            </a:r>
          </a:p>
          <a:p>
            <a:r>
              <a:rPr lang="en-US" sz="6000" b="1">
                <a:solidFill>
                  <a:schemeClr val="bg1"/>
                </a:solidFill>
              </a:rPr>
              <a:t>AND</a:t>
            </a:r>
          </a:p>
          <a:p>
            <a:r>
              <a:rPr lang="en-US" sz="6600" b="1">
                <a:solidFill>
                  <a:srgbClr val="FF99FF"/>
                </a:solidFill>
              </a:rPr>
              <a:t> </a:t>
            </a:r>
            <a:r>
              <a:rPr lang="en-US" sz="6000" b="1">
                <a:solidFill>
                  <a:srgbClr val="FF99FF"/>
                </a:solidFill>
              </a:rPr>
              <a:t>product market</a:t>
            </a:r>
          </a:p>
          <a:p>
            <a:r>
              <a:rPr lang="en-US" sz="6000" b="1" u="sng">
                <a:solidFill>
                  <a:schemeClr val="bg1"/>
                </a:solidFill>
              </a:rPr>
              <a:t>TOGETHER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/>
              <a:t>circular flow in market economy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382000" cy="48006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…it is called </a:t>
            </a:r>
          </a:p>
          <a:p>
            <a:r>
              <a:rPr lang="en-US" sz="5400">
                <a:solidFill>
                  <a:schemeClr val="bg1"/>
                </a:solidFill>
              </a:rPr>
              <a:t>the</a:t>
            </a:r>
          </a:p>
          <a:p>
            <a:r>
              <a:rPr lang="en-US" sz="5400" b="1">
                <a:solidFill>
                  <a:srgbClr val="FF0066"/>
                </a:solidFill>
              </a:rPr>
              <a:t>CIRCULAR</a:t>
            </a:r>
          </a:p>
          <a:p>
            <a:r>
              <a:rPr lang="en-US" sz="5400" b="1">
                <a:solidFill>
                  <a:srgbClr val="FF0066"/>
                </a:solidFill>
              </a:rPr>
              <a:t>FLOW</a:t>
            </a:r>
          </a:p>
          <a:p>
            <a:r>
              <a:rPr lang="en-US" sz="5400" b="1">
                <a:solidFill>
                  <a:srgbClr val="FF0066"/>
                </a:solidFill>
              </a:rPr>
              <a:t>OF MONEY</a:t>
            </a:r>
            <a:endParaRPr lang="en-US" sz="6000" b="1" u="sng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 b="1">
                <a:solidFill>
                  <a:srgbClr val="FF0066"/>
                </a:solidFill>
              </a:rPr>
              <a:t>CIRCULAR FLOW OF MONEY</a:t>
            </a:r>
            <a:endParaRPr lang="en-US" sz="4800">
              <a:solidFill>
                <a:srgbClr val="FF0066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3505200" y="1295400"/>
            <a:ext cx="20955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0" y="3581400"/>
            <a:ext cx="1276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money</a:t>
            </a: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3352800" y="4724400"/>
            <a:ext cx="196215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17419" name="WordArt 11"/>
          <p:cNvSpPr>
            <a:spLocks noChangeArrowheads="1" noChangeShapeType="1" noTextEdit="1"/>
          </p:cNvSpPr>
          <p:nvPr/>
        </p:nvSpPr>
        <p:spPr bwMode="auto">
          <a:xfrm>
            <a:off x="7515225" y="3200400"/>
            <a:ext cx="16287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goods &amp;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services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1905000" y="2057400"/>
            <a:ext cx="1981200" cy="1447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 rot="5498301">
            <a:off x="5448301" y="2089150"/>
            <a:ext cx="1371600" cy="1755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 rot="10753303">
            <a:off x="5180013" y="4114800"/>
            <a:ext cx="1600200" cy="1524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 rot="-5315507">
            <a:off x="1716088" y="3690938"/>
            <a:ext cx="1524000" cy="1752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WordArt 16"/>
          <p:cNvSpPr>
            <a:spLocks noChangeArrowheads="1" noChangeShapeType="1" noTextEdit="1"/>
          </p:cNvSpPr>
          <p:nvPr/>
        </p:nvSpPr>
        <p:spPr bwMode="auto">
          <a:xfrm>
            <a:off x="1600200" y="3200400"/>
            <a:ext cx="26955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wages, rent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interest, profit</a:t>
            </a:r>
          </a:p>
        </p:txBody>
      </p:sp>
      <p:sp>
        <p:nvSpPr>
          <p:cNvPr id="17425" name="WordArt 17"/>
          <p:cNvSpPr>
            <a:spLocks noChangeArrowheads="1" noChangeShapeType="1" noTextEdit="1"/>
          </p:cNvSpPr>
          <p:nvPr/>
        </p:nvSpPr>
        <p:spPr bwMode="auto">
          <a:xfrm>
            <a:off x="4724400" y="3124200"/>
            <a:ext cx="26384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capital goods,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labor, land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381000" y="6400800"/>
            <a:ext cx="8458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Outside circle is PRODUCT            Inside circle is RESOURCE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  <p:bldP spid="17419" grpId="0" animBg="1"/>
      <p:bldP spid="17424" grpId="0" animBg="1"/>
      <p:bldP spid="174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39624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chemeClr val="tx1"/>
                </a:solidFill>
              </a:rPr>
              <a:t>How does</a:t>
            </a:r>
            <a:r>
              <a:rPr lang="en-US" sz="4800">
                <a:solidFill>
                  <a:srgbClr val="FF0066"/>
                </a:solidFill>
              </a:rPr>
              <a:t/>
            </a:r>
            <a:br>
              <a:rPr lang="en-US" sz="4800">
                <a:solidFill>
                  <a:srgbClr val="FF0066"/>
                </a:solidFill>
              </a:rPr>
            </a:br>
            <a:r>
              <a:rPr lang="en-US" sz="4800">
                <a:solidFill>
                  <a:srgbClr val="FF0066"/>
                </a:solidFill>
              </a:rPr>
              <a:t>SAVINGS and TAXES</a:t>
            </a:r>
            <a:br>
              <a:rPr lang="en-US" sz="4800">
                <a:solidFill>
                  <a:srgbClr val="FF0066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>affect the</a:t>
            </a:r>
            <a:r>
              <a:rPr lang="en-US" sz="4800">
                <a:solidFill>
                  <a:srgbClr val="FF0066"/>
                </a:solidFill>
              </a:rPr>
              <a:t/>
            </a:r>
            <a:br>
              <a:rPr lang="en-US" sz="4800">
                <a:solidFill>
                  <a:srgbClr val="FF0066"/>
                </a:solidFill>
              </a:rPr>
            </a:br>
            <a:r>
              <a:rPr lang="en-US" sz="4800">
                <a:solidFill>
                  <a:srgbClr val="FF0066"/>
                </a:solidFill>
              </a:rPr>
              <a:t>circular flow of money?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343400"/>
            <a:ext cx="9144000" cy="2057400"/>
          </a:xfrm>
          <a:solidFill>
            <a:schemeClr val="tx1"/>
          </a:solidFill>
        </p:spPr>
        <p:txBody>
          <a:bodyPr/>
          <a:lstStyle/>
          <a:p>
            <a:r>
              <a:rPr lang="en-US" sz="6000" b="1">
                <a:solidFill>
                  <a:srgbClr val="FF0066"/>
                </a:solidFill>
              </a:rPr>
              <a:t>SAVINGS</a:t>
            </a:r>
            <a:r>
              <a:rPr lang="en-US" sz="6000" b="1">
                <a:solidFill>
                  <a:schemeClr val="bg1"/>
                </a:solidFill>
              </a:rPr>
              <a:t> and </a:t>
            </a:r>
            <a:r>
              <a:rPr lang="en-US" sz="6000" b="1">
                <a:solidFill>
                  <a:srgbClr val="FF0066"/>
                </a:solidFill>
              </a:rPr>
              <a:t>TAXES</a:t>
            </a:r>
          </a:p>
          <a:p>
            <a:r>
              <a:rPr lang="en-US" sz="5400" b="1">
                <a:solidFill>
                  <a:schemeClr val="bg1"/>
                </a:solidFill>
              </a:rPr>
              <a:t>take money out of the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chemeClr val="accent2"/>
                </a:solidFill>
              </a:rPr>
              <a:t>SAVINGS by the consumer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When the consumer (labor) puts money into savings</a:t>
            </a:r>
          </a:p>
          <a:p>
            <a:r>
              <a:rPr lang="en-US" sz="5400">
                <a:solidFill>
                  <a:schemeClr val="bg1"/>
                </a:solidFill>
              </a:rPr>
              <a:t>he has less money</a:t>
            </a:r>
          </a:p>
          <a:p>
            <a:r>
              <a:rPr lang="en-US" sz="5400">
                <a:solidFill>
                  <a:schemeClr val="bg1"/>
                </a:solidFill>
              </a:rPr>
              <a:t>to spend on</a:t>
            </a:r>
          </a:p>
          <a:p>
            <a:r>
              <a:rPr lang="en-US" sz="5400">
                <a:solidFill>
                  <a:schemeClr val="bg1"/>
                </a:solidFill>
              </a:rPr>
              <a:t>goods and services</a:t>
            </a:r>
          </a:p>
          <a:p>
            <a:endParaRPr lang="en-US" sz="4400" b="1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304800" y="3581400"/>
            <a:ext cx="1276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money</a:t>
            </a: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3429000" y="56388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7010400" y="3276600"/>
            <a:ext cx="16287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goods &amp;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services</a:t>
            </a:r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2362200" y="3352800"/>
            <a:ext cx="1524000" cy="8382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bank</a:t>
            </a:r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4343400" y="3352800"/>
            <a:ext cx="2362200" cy="838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government</a:t>
            </a:r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 rot="7226030">
            <a:off x="2541588" y="2616200"/>
            <a:ext cx="1560512" cy="687388"/>
          </a:xfrm>
          <a:prstGeom prst="chevron">
            <a:avLst>
              <a:gd name="adj" fmla="val 567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34831" name="WordArt 15"/>
          <p:cNvSpPr>
            <a:spLocks noChangeArrowheads="1" noChangeShapeType="1" noTextEdit="1"/>
          </p:cNvSpPr>
          <p:nvPr/>
        </p:nvSpPr>
        <p:spPr bwMode="auto">
          <a:xfrm>
            <a:off x="2667000" y="2667000"/>
            <a:ext cx="14668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savings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 animBg="1" autoUpdateAnimBg="0"/>
      <p:bldP spid="348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chemeClr val="accent2"/>
                </a:solidFill>
              </a:rPr>
              <a:t>SAVINGS by the consumer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BUT…</a:t>
            </a:r>
          </a:p>
          <a:p>
            <a:r>
              <a:rPr lang="en-US" sz="5400">
                <a:solidFill>
                  <a:schemeClr val="bg1"/>
                </a:solidFill>
              </a:rPr>
              <a:t> the producer</a:t>
            </a:r>
          </a:p>
          <a:p>
            <a:r>
              <a:rPr lang="en-US" sz="5400">
                <a:solidFill>
                  <a:schemeClr val="bg1"/>
                </a:solidFill>
              </a:rPr>
              <a:t>can borrow this money</a:t>
            </a:r>
          </a:p>
          <a:p>
            <a:r>
              <a:rPr lang="en-US" sz="5400">
                <a:solidFill>
                  <a:schemeClr val="bg1"/>
                </a:solidFill>
              </a:rPr>
              <a:t>to expand production</a:t>
            </a:r>
          </a:p>
          <a:p>
            <a:endParaRPr lang="en-US" sz="4400" b="1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36872" name="WordArt 8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36873" name="WordArt 9"/>
          <p:cNvSpPr>
            <a:spLocks noChangeArrowheads="1" noChangeShapeType="1" noTextEdit="1"/>
          </p:cNvSpPr>
          <p:nvPr/>
        </p:nvSpPr>
        <p:spPr bwMode="auto">
          <a:xfrm>
            <a:off x="304800" y="3581400"/>
            <a:ext cx="1276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money</a:t>
            </a:r>
          </a:p>
        </p:txBody>
      </p:sp>
      <p:sp>
        <p:nvSpPr>
          <p:cNvPr id="36874" name="WordArt 10"/>
          <p:cNvSpPr>
            <a:spLocks noChangeArrowheads="1" noChangeShapeType="1" noTextEdit="1"/>
          </p:cNvSpPr>
          <p:nvPr/>
        </p:nvSpPr>
        <p:spPr bwMode="auto">
          <a:xfrm>
            <a:off x="3429000" y="56388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36875" name="WordArt 11"/>
          <p:cNvSpPr>
            <a:spLocks noChangeArrowheads="1" noChangeShapeType="1" noTextEdit="1"/>
          </p:cNvSpPr>
          <p:nvPr/>
        </p:nvSpPr>
        <p:spPr bwMode="auto">
          <a:xfrm>
            <a:off x="7010400" y="3276600"/>
            <a:ext cx="16287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goods &amp;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services</a:t>
            </a:r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2362200" y="3352800"/>
            <a:ext cx="1524000" cy="8382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bank</a:t>
            </a:r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4343400" y="3352800"/>
            <a:ext cx="2362200" cy="838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government</a:t>
            </a:r>
          </a:p>
        </p:txBody>
      </p:sp>
      <p:sp>
        <p:nvSpPr>
          <p:cNvPr id="36878" name="AutoShape 14"/>
          <p:cNvSpPr>
            <a:spLocks noChangeArrowheads="1"/>
          </p:cNvSpPr>
          <p:nvPr/>
        </p:nvSpPr>
        <p:spPr bwMode="auto">
          <a:xfrm rot="7226030">
            <a:off x="2541588" y="2616200"/>
            <a:ext cx="1560512" cy="687388"/>
          </a:xfrm>
          <a:prstGeom prst="chevron">
            <a:avLst>
              <a:gd name="adj" fmla="val 567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36879" name="WordArt 15"/>
          <p:cNvSpPr>
            <a:spLocks noChangeArrowheads="1" noChangeShapeType="1" noTextEdit="1"/>
          </p:cNvSpPr>
          <p:nvPr/>
        </p:nvSpPr>
        <p:spPr bwMode="auto">
          <a:xfrm>
            <a:off x="2667000" y="2667000"/>
            <a:ext cx="14668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savings</a:t>
            </a:r>
          </a:p>
        </p:txBody>
      </p:sp>
      <p:sp>
        <p:nvSpPr>
          <p:cNvPr id="36880" name="AutoShape 16"/>
          <p:cNvSpPr>
            <a:spLocks noChangeArrowheads="1"/>
          </p:cNvSpPr>
          <p:nvPr/>
        </p:nvSpPr>
        <p:spPr bwMode="auto">
          <a:xfrm rot="3333842">
            <a:off x="2590800" y="4495800"/>
            <a:ext cx="1600200" cy="762000"/>
          </a:xfrm>
          <a:prstGeom prst="chevron">
            <a:avLst>
              <a:gd name="adj" fmla="val 5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WordArt 17"/>
          <p:cNvSpPr>
            <a:spLocks noChangeArrowheads="1" noChangeShapeType="1" noTextEdit="1"/>
          </p:cNvSpPr>
          <p:nvPr/>
        </p:nvSpPr>
        <p:spPr bwMode="auto">
          <a:xfrm>
            <a:off x="2667000" y="4572000"/>
            <a:ext cx="1333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borrow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0" grpId="0" animBg="1"/>
      <p:bldP spid="368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534400" cy="6629400"/>
          </a:xfrm>
          <a:solidFill>
            <a:schemeClr val="tx1"/>
          </a:solidFill>
        </p:spPr>
        <p:txBody>
          <a:bodyPr/>
          <a:lstStyle/>
          <a:p>
            <a:r>
              <a:rPr lang="en-US" sz="6000">
                <a:solidFill>
                  <a:srgbClr val="FF0066"/>
                </a:solidFill>
              </a:rPr>
              <a:t>Describe the circular flow of</a:t>
            </a:r>
            <a:br>
              <a:rPr lang="en-US" sz="6000">
                <a:solidFill>
                  <a:srgbClr val="FF0066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resources</a:t>
            </a:r>
            <a:r>
              <a:rPr lang="en-US" sz="6000">
                <a:solidFill>
                  <a:srgbClr val="FF0066"/>
                </a:solidFill>
              </a:rPr>
              <a:t/>
            </a:r>
            <a:br>
              <a:rPr lang="en-US" sz="6000">
                <a:solidFill>
                  <a:srgbClr val="FF0066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goods </a:t>
            </a:r>
            <a:br>
              <a:rPr lang="en-US" sz="6000">
                <a:solidFill>
                  <a:schemeClr val="bg1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services</a:t>
            </a:r>
            <a:r>
              <a:rPr lang="en-US" sz="6000">
                <a:solidFill>
                  <a:srgbClr val="FF0066"/>
                </a:solidFill>
              </a:rPr>
              <a:t/>
            </a:r>
            <a:br>
              <a:rPr lang="en-US" sz="6000">
                <a:solidFill>
                  <a:srgbClr val="FF0066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money</a:t>
            </a:r>
            <a:r>
              <a:rPr lang="en-US" sz="6000">
                <a:solidFill>
                  <a:srgbClr val="FF0066"/>
                </a:solidFill>
              </a:rPr>
              <a:t/>
            </a:r>
            <a:br>
              <a:rPr lang="en-US" sz="6000">
                <a:solidFill>
                  <a:srgbClr val="FF0066"/>
                </a:solidFill>
              </a:rPr>
            </a:br>
            <a:r>
              <a:rPr lang="en-US" sz="6000">
                <a:solidFill>
                  <a:srgbClr val="FF0066"/>
                </a:solidFill>
              </a:rPr>
              <a:t>in the U.S. economy</a:t>
            </a:r>
          </a:p>
        </p:txBody>
      </p:sp>
      <p:pic>
        <p:nvPicPr>
          <p:cNvPr id="49155" name="Picture 3" descr="bd0511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2746375" cy="4724400"/>
          </a:xfrm>
          <a:prstGeom prst="rect">
            <a:avLst/>
          </a:prstGeom>
          <a:noFill/>
        </p:spPr>
      </p:pic>
      <p:sp>
        <p:nvSpPr>
          <p:cNvPr id="49156" name="Rectangle 4"/>
          <p:cNvSpPr>
            <a:spLocks noGrp="1" noChangeArrowheads="1"/>
          </p:cNvSpPr>
          <p:nvPr>
            <p:ph type="subTitle" idx="1"/>
          </p:nvPr>
        </p:nvSpPr>
        <p:spPr>
          <a:xfrm flipV="1">
            <a:off x="8305800" y="7162800"/>
            <a:ext cx="152400" cy="152400"/>
          </a:xfrm>
          <a:solidFill>
            <a:schemeClr val="bg1"/>
          </a:solidFill>
        </p:spPr>
        <p:txBody>
          <a:bodyPr/>
          <a:lstStyle/>
          <a:p>
            <a:endParaRPr lang="en-US" sz="5400"/>
          </a:p>
        </p:txBody>
      </p:sp>
      <p:pic>
        <p:nvPicPr>
          <p:cNvPr id="49157" name="Picture 5" descr="bd0713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219200"/>
            <a:ext cx="1900238" cy="2514600"/>
          </a:xfrm>
          <a:prstGeom prst="rect">
            <a:avLst/>
          </a:prstGeom>
          <a:noFill/>
        </p:spPr>
      </p:pic>
      <p:pic>
        <p:nvPicPr>
          <p:cNvPr id="49158" name="Picture 6" descr="bd04896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156075"/>
            <a:ext cx="3429000" cy="2173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FF0066"/>
                </a:solidFill>
              </a:rPr>
              <a:t>TAXES on the consumer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When the consumer (labor) pays taxes to the government he has less money</a:t>
            </a:r>
          </a:p>
          <a:p>
            <a:r>
              <a:rPr lang="en-US" sz="5400">
                <a:solidFill>
                  <a:schemeClr val="bg1"/>
                </a:solidFill>
              </a:rPr>
              <a:t>to spend on</a:t>
            </a:r>
          </a:p>
          <a:p>
            <a:r>
              <a:rPr lang="en-US" sz="5400">
                <a:solidFill>
                  <a:schemeClr val="bg1"/>
                </a:solidFill>
              </a:rPr>
              <a:t>goods and services</a:t>
            </a:r>
            <a:endParaRPr lang="en-US" sz="4400" b="1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35848" name="WordArt 8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35849" name="WordArt 9"/>
          <p:cNvSpPr>
            <a:spLocks noChangeArrowheads="1" noChangeShapeType="1" noTextEdit="1"/>
          </p:cNvSpPr>
          <p:nvPr/>
        </p:nvSpPr>
        <p:spPr bwMode="auto">
          <a:xfrm>
            <a:off x="304800" y="3581400"/>
            <a:ext cx="1276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money</a:t>
            </a:r>
          </a:p>
        </p:txBody>
      </p:sp>
      <p:sp>
        <p:nvSpPr>
          <p:cNvPr id="35850" name="WordArt 10"/>
          <p:cNvSpPr>
            <a:spLocks noChangeArrowheads="1" noChangeShapeType="1" noTextEdit="1"/>
          </p:cNvSpPr>
          <p:nvPr/>
        </p:nvSpPr>
        <p:spPr bwMode="auto">
          <a:xfrm>
            <a:off x="3429000" y="56388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35851" name="WordArt 11"/>
          <p:cNvSpPr>
            <a:spLocks noChangeArrowheads="1" noChangeShapeType="1" noTextEdit="1"/>
          </p:cNvSpPr>
          <p:nvPr/>
        </p:nvSpPr>
        <p:spPr bwMode="auto">
          <a:xfrm>
            <a:off x="7010400" y="3276600"/>
            <a:ext cx="16287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goods &amp;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services</a:t>
            </a:r>
          </a:p>
        </p:txBody>
      </p:sp>
      <p:sp>
        <p:nvSpPr>
          <p:cNvPr id="35852" name="AutoShape 12"/>
          <p:cNvSpPr>
            <a:spLocks noChangeArrowheads="1"/>
          </p:cNvSpPr>
          <p:nvPr/>
        </p:nvSpPr>
        <p:spPr bwMode="auto">
          <a:xfrm>
            <a:off x="2362200" y="3352800"/>
            <a:ext cx="1524000" cy="8382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bank</a:t>
            </a:r>
          </a:p>
        </p:txBody>
      </p:sp>
      <p:sp>
        <p:nvSpPr>
          <p:cNvPr id="35853" name="AutoShape 13"/>
          <p:cNvSpPr>
            <a:spLocks noChangeArrowheads="1"/>
          </p:cNvSpPr>
          <p:nvPr/>
        </p:nvSpPr>
        <p:spPr bwMode="auto">
          <a:xfrm>
            <a:off x="4343400" y="3352800"/>
            <a:ext cx="2362200" cy="838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government</a:t>
            </a:r>
          </a:p>
        </p:txBody>
      </p:sp>
      <p:sp>
        <p:nvSpPr>
          <p:cNvPr id="35854" name="AutoShape 14"/>
          <p:cNvSpPr>
            <a:spLocks noChangeArrowheads="1"/>
          </p:cNvSpPr>
          <p:nvPr/>
        </p:nvSpPr>
        <p:spPr bwMode="auto">
          <a:xfrm rot="3308483">
            <a:off x="4668837" y="2570163"/>
            <a:ext cx="1560513" cy="687388"/>
          </a:xfrm>
          <a:prstGeom prst="chevron">
            <a:avLst>
              <a:gd name="adj" fmla="val 567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35855" name="WordArt 15"/>
          <p:cNvSpPr>
            <a:spLocks noChangeArrowheads="1" noChangeShapeType="1" noTextEdit="1"/>
          </p:cNvSpPr>
          <p:nvPr/>
        </p:nvSpPr>
        <p:spPr bwMode="auto">
          <a:xfrm>
            <a:off x="4724400" y="2590800"/>
            <a:ext cx="14668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 animBg="1" autoUpdateAnimBg="0"/>
      <p:bldP spid="358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FF0066"/>
                </a:solidFill>
              </a:rPr>
              <a:t>TAXES on the consumer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BUT…</a:t>
            </a:r>
          </a:p>
          <a:p>
            <a:r>
              <a:rPr lang="en-US" sz="5400">
                <a:solidFill>
                  <a:schemeClr val="bg1"/>
                </a:solidFill>
              </a:rPr>
              <a:t>the government has</a:t>
            </a:r>
          </a:p>
          <a:p>
            <a:r>
              <a:rPr lang="en-US" sz="5400">
                <a:solidFill>
                  <a:schemeClr val="bg1"/>
                </a:solidFill>
              </a:rPr>
              <a:t>more money to spend on</a:t>
            </a:r>
          </a:p>
          <a:p>
            <a:r>
              <a:rPr lang="en-US" sz="5400">
                <a:solidFill>
                  <a:schemeClr val="bg1"/>
                </a:solidFill>
              </a:rPr>
              <a:t>goods and services.</a:t>
            </a:r>
            <a:endParaRPr lang="en-US" sz="4400" b="1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37896" name="WordArt 8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37897" name="WordArt 9"/>
          <p:cNvSpPr>
            <a:spLocks noChangeArrowheads="1" noChangeShapeType="1" noTextEdit="1"/>
          </p:cNvSpPr>
          <p:nvPr/>
        </p:nvSpPr>
        <p:spPr bwMode="auto">
          <a:xfrm>
            <a:off x="304800" y="3581400"/>
            <a:ext cx="1276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money</a:t>
            </a:r>
          </a:p>
        </p:txBody>
      </p:sp>
      <p:sp>
        <p:nvSpPr>
          <p:cNvPr id="37898" name="WordArt 10"/>
          <p:cNvSpPr>
            <a:spLocks noChangeArrowheads="1" noChangeShapeType="1" noTextEdit="1"/>
          </p:cNvSpPr>
          <p:nvPr/>
        </p:nvSpPr>
        <p:spPr bwMode="auto">
          <a:xfrm>
            <a:off x="3429000" y="56388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37899" name="WordArt 11"/>
          <p:cNvSpPr>
            <a:spLocks noChangeArrowheads="1" noChangeShapeType="1" noTextEdit="1"/>
          </p:cNvSpPr>
          <p:nvPr/>
        </p:nvSpPr>
        <p:spPr bwMode="auto">
          <a:xfrm>
            <a:off x="7010400" y="3276600"/>
            <a:ext cx="16287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goods &amp;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services</a:t>
            </a:r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2362200" y="3352800"/>
            <a:ext cx="1524000" cy="8382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bank</a:t>
            </a:r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>
            <a:off x="4343400" y="3352800"/>
            <a:ext cx="2362200" cy="838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government</a:t>
            </a:r>
          </a:p>
        </p:txBody>
      </p:sp>
      <p:sp>
        <p:nvSpPr>
          <p:cNvPr id="37902" name="AutoShape 14"/>
          <p:cNvSpPr>
            <a:spLocks noChangeArrowheads="1"/>
          </p:cNvSpPr>
          <p:nvPr/>
        </p:nvSpPr>
        <p:spPr bwMode="auto">
          <a:xfrm rot="3308483">
            <a:off x="4668837" y="2570163"/>
            <a:ext cx="1560513" cy="687388"/>
          </a:xfrm>
          <a:prstGeom prst="chevron">
            <a:avLst>
              <a:gd name="adj" fmla="val 567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37903" name="WordArt 15"/>
          <p:cNvSpPr>
            <a:spLocks noChangeArrowheads="1" noChangeShapeType="1" noTextEdit="1"/>
          </p:cNvSpPr>
          <p:nvPr/>
        </p:nvSpPr>
        <p:spPr bwMode="auto">
          <a:xfrm>
            <a:off x="4724400" y="2590800"/>
            <a:ext cx="14668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taxes</a:t>
            </a:r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auto">
          <a:xfrm rot="7408693">
            <a:off x="4605338" y="4559300"/>
            <a:ext cx="1676400" cy="762000"/>
          </a:xfrm>
          <a:prstGeom prst="chevron">
            <a:avLst>
              <a:gd name="adj" fmla="val 5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WordArt 17"/>
          <p:cNvSpPr>
            <a:spLocks noChangeArrowheads="1" noChangeShapeType="1" noTextEdit="1"/>
          </p:cNvSpPr>
          <p:nvPr/>
        </p:nvSpPr>
        <p:spPr bwMode="auto">
          <a:xfrm>
            <a:off x="4648200" y="4419600"/>
            <a:ext cx="13239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spend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4" grpId="0" animBg="1"/>
      <p:bldP spid="3790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chemeClr val="accent1"/>
                </a:solidFill>
              </a:rPr>
              <a:t>SAVINGS by the producer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When the producer</a:t>
            </a:r>
          </a:p>
          <a:p>
            <a:r>
              <a:rPr lang="en-US" sz="5400">
                <a:solidFill>
                  <a:schemeClr val="bg1"/>
                </a:solidFill>
              </a:rPr>
              <a:t>makes a profit</a:t>
            </a:r>
          </a:p>
          <a:p>
            <a:r>
              <a:rPr lang="en-US" sz="5400">
                <a:solidFill>
                  <a:schemeClr val="bg1"/>
                </a:solidFill>
              </a:rPr>
              <a:t>he can save (re-invest) money and expand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RESOURCE</a:t>
            </a:r>
            <a:r>
              <a:rPr lang="en-US" sz="4800"/>
              <a:t> market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 rot="5436493">
            <a:off x="6208713" y="1104900"/>
            <a:ext cx="1828800" cy="2514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533400" y="1295400"/>
            <a:ext cx="2438400" cy="1828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 flipH="1" flipV="1">
            <a:off x="5486400" y="4419600"/>
            <a:ext cx="2286000" cy="2133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 rot="5408086" flipH="1" flipV="1">
            <a:off x="666750" y="4286250"/>
            <a:ext cx="2057400" cy="21717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38920" name="WordArt 8"/>
          <p:cNvSpPr>
            <a:spLocks noChangeArrowheads="1" noChangeShapeType="1" noTextEdit="1"/>
          </p:cNvSpPr>
          <p:nvPr/>
        </p:nvSpPr>
        <p:spPr bwMode="auto">
          <a:xfrm>
            <a:off x="3352800" y="15240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38921" name="WordArt 9"/>
          <p:cNvSpPr>
            <a:spLocks noChangeArrowheads="1" noChangeShapeType="1" noTextEdit="1"/>
          </p:cNvSpPr>
          <p:nvPr/>
        </p:nvSpPr>
        <p:spPr bwMode="auto">
          <a:xfrm>
            <a:off x="6096000" y="3124200"/>
            <a:ext cx="26384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capital goods,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land, labor</a:t>
            </a:r>
          </a:p>
        </p:txBody>
      </p:sp>
      <p:sp>
        <p:nvSpPr>
          <p:cNvPr id="38922" name="WordArt 10"/>
          <p:cNvSpPr>
            <a:spLocks noChangeArrowheads="1" noChangeShapeType="1" noTextEdit="1"/>
          </p:cNvSpPr>
          <p:nvPr/>
        </p:nvSpPr>
        <p:spPr bwMode="auto">
          <a:xfrm>
            <a:off x="3276600" y="57150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38923" name="WordArt 11"/>
          <p:cNvSpPr>
            <a:spLocks noChangeArrowheads="1" noChangeShapeType="1" noTextEdit="1"/>
          </p:cNvSpPr>
          <p:nvPr/>
        </p:nvSpPr>
        <p:spPr bwMode="auto">
          <a:xfrm>
            <a:off x="228600" y="3200400"/>
            <a:ext cx="26955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wages, rent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interest, profit</a:t>
            </a:r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 rot="-1614944">
            <a:off x="3581400" y="3962400"/>
            <a:ext cx="2514600" cy="1066800"/>
          </a:xfrm>
          <a:prstGeom prst="chevron">
            <a:avLst>
              <a:gd name="adj" fmla="val 5892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WordArt 14"/>
          <p:cNvSpPr>
            <a:spLocks noChangeArrowheads="1" noChangeShapeType="1" noTextEdit="1"/>
          </p:cNvSpPr>
          <p:nvPr/>
        </p:nvSpPr>
        <p:spPr bwMode="auto">
          <a:xfrm>
            <a:off x="4267200" y="4572000"/>
            <a:ext cx="14954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profit</a:t>
            </a:r>
          </a:p>
        </p:txBody>
      </p:sp>
      <p:sp>
        <p:nvSpPr>
          <p:cNvPr id="38927" name="WordArt 15"/>
          <p:cNvSpPr>
            <a:spLocks noChangeArrowheads="1" noChangeShapeType="1" noTextEdit="1"/>
          </p:cNvSpPr>
          <p:nvPr/>
        </p:nvSpPr>
        <p:spPr bwMode="auto">
          <a:xfrm>
            <a:off x="3886200" y="3886200"/>
            <a:ext cx="2171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re-invested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 animBg="1"/>
      <p:bldP spid="3892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6600CC"/>
                </a:solidFill>
              </a:rPr>
              <a:t>TAXES on the producer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When the producer</a:t>
            </a:r>
          </a:p>
          <a:p>
            <a:r>
              <a:rPr lang="en-US" sz="5400">
                <a:solidFill>
                  <a:schemeClr val="bg1"/>
                </a:solidFill>
              </a:rPr>
              <a:t>pays taxes to the government he has less money</a:t>
            </a:r>
          </a:p>
          <a:p>
            <a:r>
              <a:rPr lang="en-US" sz="5400">
                <a:solidFill>
                  <a:schemeClr val="bg1"/>
                </a:solidFill>
              </a:rPr>
              <a:t>to re-invest into</a:t>
            </a:r>
          </a:p>
          <a:p>
            <a:r>
              <a:rPr lang="en-US" sz="5400">
                <a:solidFill>
                  <a:schemeClr val="bg1"/>
                </a:solidFill>
              </a:rPr>
              <a:t>expansion of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RESOURCE</a:t>
            </a:r>
            <a:r>
              <a:rPr lang="en-US" sz="4800"/>
              <a:t> market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 rot="5436493">
            <a:off x="6208713" y="1104900"/>
            <a:ext cx="1828800" cy="2514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533400" y="1295400"/>
            <a:ext cx="2438400" cy="1828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 flipH="1" flipV="1">
            <a:off x="5486400" y="4419600"/>
            <a:ext cx="2286000" cy="2133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 rot="5408086" flipH="1" flipV="1">
            <a:off x="666750" y="4286250"/>
            <a:ext cx="2057400" cy="21717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3352800" y="15240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6096000" y="3124200"/>
            <a:ext cx="26384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capital goods,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land, labor</a:t>
            </a:r>
          </a:p>
        </p:txBody>
      </p:sp>
      <p:sp>
        <p:nvSpPr>
          <p:cNvPr id="40970" name="WordArt 10"/>
          <p:cNvSpPr>
            <a:spLocks noChangeArrowheads="1" noChangeShapeType="1" noTextEdit="1"/>
          </p:cNvSpPr>
          <p:nvPr/>
        </p:nvSpPr>
        <p:spPr bwMode="auto">
          <a:xfrm>
            <a:off x="3276600" y="57150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40971" name="WordArt 11"/>
          <p:cNvSpPr>
            <a:spLocks noChangeArrowheads="1" noChangeShapeType="1" noTextEdit="1"/>
          </p:cNvSpPr>
          <p:nvPr/>
        </p:nvSpPr>
        <p:spPr bwMode="auto">
          <a:xfrm>
            <a:off x="228600" y="3200400"/>
            <a:ext cx="26955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wages, rent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interest, profit</a:t>
            </a:r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 rot="-5343958">
            <a:off x="3534569" y="4456907"/>
            <a:ext cx="1677987" cy="838200"/>
          </a:xfrm>
          <a:prstGeom prst="chevron">
            <a:avLst>
              <a:gd name="adj" fmla="val 500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WordArt 13"/>
          <p:cNvSpPr>
            <a:spLocks noChangeArrowheads="1" noChangeShapeType="1" noTextEdit="1"/>
          </p:cNvSpPr>
          <p:nvPr/>
        </p:nvSpPr>
        <p:spPr bwMode="auto">
          <a:xfrm>
            <a:off x="3657600" y="4495800"/>
            <a:ext cx="14954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taxes</a:t>
            </a:r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>
            <a:off x="3200400" y="3048000"/>
            <a:ext cx="2362200" cy="838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2" grpId="0" animBg="1"/>
      <p:bldP spid="4097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FF6600"/>
                </a:solidFill>
              </a:rPr>
              <a:t>SAVINGS and TAXES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The money</a:t>
            </a:r>
          </a:p>
          <a:p>
            <a:r>
              <a:rPr lang="en-US" sz="5400">
                <a:solidFill>
                  <a:schemeClr val="bg1"/>
                </a:solidFill>
              </a:rPr>
              <a:t>(savings and taxes)</a:t>
            </a:r>
          </a:p>
          <a:p>
            <a:r>
              <a:rPr lang="en-US" sz="5400">
                <a:solidFill>
                  <a:schemeClr val="bg1"/>
                </a:solidFill>
              </a:rPr>
              <a:t>does NOT disappear</a:t>
            </a:r>
          </a:p>
          <a:p>
            <a:r>
              <a:rPr lang="en-US" sz="5400">
                <a:solidFill>
                  <a:schemeClr val="bg1"/>
                </a:solidFill>
              </a:rPr>
              <a:t>from the</a:t>
            </a:r>
          </a:p>
          <a:p>
            <a:r>
              <a:rPr lang="en-US" sz="5400">
                <a:solidFill>
                  <a:schemeClr val="bg1"/>
                </a:solidFill>
              </a:rPr>
              <a:t>circular flow…</a:t>
            </a:r>
            <a:endParaRPr lang="en-US" sz="4400" b="1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FF0066"/>
                </a:solidFill>
              </a:rPr>
              <a:t>circular flow in market economy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A market economy is really made up of two markets.</a:t>
            </a:r>
            <a:endParaRPr lang="en-US" sz="6000" b="1">
              <a:solidFill>
                <a:srgbClr val="FFFF00"/>
              </a:solidFill>
            </a:endParaRPr>
          </a:p>
          <a:p>
            <a:pPr>
              <a:buFontTx/>
              <a:buChar char="•"/>
            </a:pPr>
            <a:r>
              <a:rPr lang="en-US" sz="6600" b="1">
                <a:solidFill>
                  <a:srgbClr val="FF99FF"/>
                </a:solidFill>
              </a:rPr>
              <a:t> a product market</a:t>
            </a:r>
          </a:p>
          <a:p>
            <a:pPr>
              <a:buFontTx/>
              <a:buChar char="•"/>
            </a:pPr>
            <a:r>
              <a:rPr lang="en-US" sz="6600" b="1">
                <a:solidFill>
                  <a:srgbClr val="FFFF00"/>
                </a:solidFill>
              </a:rPr>
              <a:t> a resource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FF6600"/>
                </a:solidFill>
              </a:rPr>
              <a:t>SAVINGS and TAXES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Money</a:t>
            </a:r>
          </a:p>
          <a:p>
            <a:r>
              <a:rPr lang="en-US" sz="5400">
                <a:solidFill>
                  <a:schemeClr val="bg1"/>
                </a:solidFill>
              </a:rPr>
              <a:t>in the form of</a:t>
            </a:r>
          </a:p>
          <a:p>
            <a:r>
              <a:rPr lang="en-US" sz="5400">
                <a:solidFill>
                  <a:schemeClr val="bg1"/>
                </a:solidFill>
              </a:rPr>
              <a:t>savings and taxes</a:t>
            </a:r>
          </a:p>
          <a:p>
            <a:r>
              <a:rPr lang="en-US" sz="5400">
                <a:solidFill>
                  <a:schemeClr val="bg1"/>
                </a:solidFill>
              </a:rPr>
              <a:t>it is redirected in the</a:t>
            </a:r>
          </a:p>
          <a:p>
            <a:r>
              <a:rPr lang="en-US" sz="5400">
                <a:solidFill>
                  <a:schemeClr val="bg1"/>
                </a:solidFill>
              </a:rPr>
              <a:t>circular flow</a:t>
            </a:r>
            <a:endParaRPr lang="en-US" sz="4400" b="1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endParaRPr lang="en-US" sz="4800">
              <a:solidFill>
                <a:srgbClr val="FF0066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4400" b="1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RESOURCE MARKET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Counter Clockwise</a:t>
            </a:r>
          </a:p>
          <a:p>
            <a:r>
              <a:rPr lang="en-US" dirty="0" smtClean="0"/>
              <a:t>outside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PRODUCT MARKET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Clockwise</a:t>
            </a:r>
          </a:p>
          <a:p>
            <a:r>
              <a:rPr lang="en-US" dirty="0" smtClean="0"/>
              <a:t>inside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latin typeface="Engravers MT" pitchFamily="18" charset="0"/>
              </a:rPr>
              <a:t>GOVERNMENT</a:t>
            </a:r>
            <a:endParaRPr lang="en-US" sz="6000" dirty="0">
              <a:latin typeface="Engravers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Tax services and programs</a:t>
            </a:r>
          </a:p>
          <a:p>
            <a:r>
              <a:rPr lang="en-US" dirty="0" smtClean="0"/>
              <a:t>Provides public needs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>
                <a:latin typeface="Rockwell" pitchFamily="18" charset="0"/>
              </a:rPr>
              <a:t>BANK</a:t>
            </a:r>
            <a:endParaRPr lang="en-US" sz="9600" dirty="0">
              <a:latin typeface="Rockwel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Save and get interest</a:t>
            </a:r>
          </a:p>
          <a:p>
            <a:r>
              <a:rPr lang="en-US" dirty="0" smtClean="0"/>
              <a:t>Lend to others to make capital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MONEY:</a:t>
            </a:r>
            <a:br>
              <a:rPr lang="en-US" dirty="0" smtClean="0"/>
            </a:br>
            <a:r>
              <a:rPr lang="en-US" dirty="0" smtClean="0"/>
              <a:t>FOR GOODS </a:t>
            </a:r>
            <a:r>
              <a:rPr lang="en-US" sz="1800" dirty="0" smtClean="0"/>
              <a:t>(PRODUCT MARKET)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124200"/>
            <a:ext cx="15833298" cy="594696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53250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4227512" cy="4246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4227512" cy="4246369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MONEY:</a:t>
            </a:r>
            <a:br>
              <a:rPr lang="en-US" dirty="0" smtClean="0"/>
            </a:br>
            <a:r>
              <a:rPr lang="en-US" dirty="0" smtClean="0"/>
              <a:t>FOR SERVICES </a:t>
            </a:r>
            <a:r>
              <a:rPr lang="en-US" sz="1800" dirty="0" smtClean="0"/>
              <a:t>(PRODUCT MARKET)</a:t>
            </a:r>
            <a:endParaRPr lang="en-US" sz="1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0"/>
            <a:ext cx="4227512" cy="4246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MONEY:</a:t>
            </a:r>
            <a:br>
              <a:rPr lang="en-US" dirty="0" smtClean="0"/>
            </a:br>
            <a:r>
              <a:rPr lang="en-US" dirty="0" smtClean="0"/>
              <a:t>WAGE FOR LABOR </a:t>
            </a:r>
            <a:r>
              <a:rPr lang="en-US" sz="1800" dirty="0" smtClean="0"/>
              <a:t>(RESOURCE MARKET)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124200"/>
            <a:ext cx="15833298" cy="594696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53250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4227512" cy="4246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FF0066"/>
                </a:solidFill>
              </a:rPr>
              <a:t>circular flow in market economy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en-US" sz="54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6600" b="1">
                <a:solidFill>
                  <a:srgbClr val="66FF33"/>
                </a:solidFill>
              </a:rPr>
              <a:t>In each of these markets, something is exchanged between producers and consumers.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MONEY:</a:t>
            </a:r>
            <a:br>
              <a:rPr lang="en-US" dirty="0" smtClean="0"/>
            </a:br>
            <a:r>
              <a:rPr lang="en-US" dirty="0" smtClean="0"/>
              <a:t>RENT FOR LAND </a:t>
            </a:r>
            <a:r>
              <a:rPr lang="en-US" sz="1800" dirty="0" smtClean="0"/>
              <a:t>(RESOURCE MARKET)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124200"/>
            <a:ext cx="15833298" cy="594696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53250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4227512" cy="4246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MONEY:</a:t>
            </a:r>
            <a:br>
              <a:rPr lang="en-US" dirty="0" smtClean="0"/>
            </a:br>
            <a:r>
              <a:rPr lang="en-US" dirty="0" smtClean="0"/>
              <a:t>PROFIT/INTEREST ON INVESTMENT </a:t>
            </a:r>
            <a:r>
              <a:rPr lang="en-US" sz="1800" dirty="0" smtClean="0"/>
              <a:t>(RESOURCE MARKET)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124200"/>
            <a:ext cx="15833298" cy="594696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53250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438400"/>
            <a:ext cx="4227512" cy="4246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pic>
        <p:nvPicPr>
          <p:cNvPr id="46088" name="Picture 8" descr="bd0729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505200"/>
            <a:ext cx="4191000" cy="2024063"/>
          </a:xfrm>
          <a:prstGeom prst="rect">
            <a:avLst/>
          </a:prstGeom>
          <a:noFill/>
        </p:spPr>
      </p:pic>
      <p:pic>
        <p:nvPicPr>
          <p:cNvPr id="46089" name="Picture 9" descr="bd0501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038600"/>
            <a:ext cx="1890713" cy="1755775"/>
          </a:xfrm>
          <a:prstGeom prst="rect">
            <a:avLst/>
          </a:prstGeom>
          <a:noFill/>
        </p:spPr>
      </p:pic>
      <p:pic>
        <p:nvPicPr>
          <p:cNvPr id="46090" name="Picture 10" descr="bd0744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133600"/>
            <a:ext cx="1819275" cy="1370013"/>
          </a:xfrm>
          <a:prstGeom prst="rect">
            <a:avLst/>
          </a:prstGeom>
          <a:noFill/>
        </p:spPr>
      </p:pic>
      <p:pic>
        <p:nvPicPr>
          <p:cNvPr id="46091" name="Picture 11" descr="fd01224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2286000"/>
            <a:ext cx="1585913" cy="158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RESOURCE</a:t>
            </a:r>
            <a:r>
              <a:rPr lang="en-US" sz="4800"/>
              <a:t> market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 rot="5436493">
            <a:off x="6208713" y="1104900"/>
            <a:ext cx="1828800" cy="2514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533400" y="1295400"/>
            <a:ext cx="2438400" cy="1828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 flipH="1" flipV="1">
            <a:off x="5486400" y="4419600"/>
            <a:ext cx="2286000" cy="2133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 rot="5408086" flipH="1" flipV="1">
            <a:off x="666750" y="4286250"/>
            <a:ext cx="2057400" cy="21717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pic>
        <p:nvPicPr>
          <p:cNvPr id="45065" name="Picture 9" descr="in0056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733800"/>
            <a:ext cx="2540000" cy="2166938"/>
          </a:xfrm>
          <a:prstGeom prst="rect">
            <a:avLst/>
          </a:prstGeom>
          <a:noFill/>
        </p:spPr>
      </p:pic>
      <p:pic>
        <p:nvPicPr>
          <p:cNvPr id="45066" name="Picture 10" descr="bd1042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286000"/>
            <a:ext cx="1844675" cy="1703388"/>
          </a:xfrm>
          <a:prstGeom prst="rect">
            <a:avLst/>
          </a:prstGeom>
          <a:noFill/>
        </p:spPr>
      </p:pic>
      <p:pic>
        <p:nvPicPr>
          <p:cNvPr id="45067" name="Picture 11" descr="tn0132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886200"/>
            <a:ext cx="1760538" cy="1793875"/>
          </a:xfrm>
          <a:prstGeom prst="rect">
            <a:avLst/>
          </a:prstGeom>
          <a:noFill/>
        </p:spPr>
      </p:pic>
      <p:pic>
        <p:nvPicPr>
          <p:cNvPr id="45068" name="Picture 12" descr="bd05184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1905000"/>
            <a:ext cx="2019300" cy="206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4419600"/>
          </a:xfrm>
          <a:solidFill>
            <a:srgbClr val="FF99FF"/>
          </a:solidFill>
        </p:spPr>
        <p:txBody>
          <a:bodyPr/>
          <a:lstStyle/>
          <a:p>
            <a:r>
              <a:rPr lang="en-US" sz="9600"/>
              <a:t>product</a:t>
            </a:r>
            <a:br>
              <a:rPr lang="en-US" sz="9600"/>
            </a:br>
            <a:r>
              <a:rPr lang="en-US" sz="9600"/>
              <a:t>market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 rot="5436493" flipH="1">
            <a:off x="6172200" y="411480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4000"/>
              <a:t>sell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/>
              <a:t>to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 flipV="1">
            <a:off x="5334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4000"/>
              <a:t>to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4400"/>
              <a:t>pay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580</Words>
  <Application>Microsoft Office PowerPoint</Application>
  <PresentationFormat>On-screen Show (4:3)</PresentationFormat>
  <Paragraphs>255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Times New Roman</vt:lpstr>
      <vt:lpstr>Default Design</vt:lpstr>
      <vt:lpstr>Objective 9.8</vt:lpstr>
      <vt:lpstr>Describe the circular flow of resources goods  services money </vt:lpstr>
      <vt:lpstr>Describe the circular flow of resources goods  services money in the U.S. economy</vt:lpstr>
      <vt:lpstr>circular flow in market economy</vt:lpstr>
      <vt:lpstr>circular flow in market economy</vt:lpstr>
      <vt:lpstr>PRODUCT market</vt:lpstr>
      <vt:lpstr>RESOURCE market</vt:lpstr>
      <vt:lpstr>product market</vt:lpstr>
      <vt:lpstr>PRODUCT market</vt:lpstr>
      <vt:lpstr>1.  PRODUCT market</vt:lpstr>
      <vt:lpstr>PRODUCT market</vt:lpstr>
      <vt:lpstr>PRODUCT market</vt:lpstr>
      <vt:lpstr>PRODUCT market</vt:lpstr>
      <vt:lpstr>resource market</vt:lpstr>
      <vt:lpstr>RESOURCE market</vt:lpstr>
      <vt:lpstr>PRODUCT market</vt:lpstr>
      <vt:lpstr>2.  RESOURCE market</vt:lpstr>
      <vt:lpstr>RESOURCE market</vt:lpstr>
      <vt:lpstr>RESOURCE market</vt:lpstr>
      <vt:lpstr>RESOURCE market</vt:lpstr>
      <vt:lpstr>circular flow in market economy</vt:lpstr>
      <vt:lpstr>circular flow in market economy</vt:lpstr>
      <vt:lpstr>CIRCULAR FLOW OF MONEY</vt:lpstr>
      <vt:lpstr>Slide 24</vt:lpstr>
      <vt:lpstr>How does SAVINGS and TAXES affect the circular flow of money?</vt:lpstr>
      <vt:lpstr>SAVINGS by the consumer</vt:lpstr>
      <vt:lpstr>PRODUCT market</vt:lpstr>
      <vt:lpstr>SAVINGS by the consumer</vt:lpstr>
      <vt:lpstr>PRODUCT market</vt:lpstr>
      <vt:lpstr>TAXES on the consumer</vt:lpstr>
      <vt:lpstr>PRODUCT market</vt:lpstr>
      <vt:lpstr>Slide 32</vt:lpstr>
      <vt:lpstr>TAXES on the consumer</vt:lpstr>
      <vt:lpstr>PRODUCT market</vt:lpstr>
      <vt:lpstr>SAVINGS by the producer</vt:lpstr>
      <vt:lpstr>RESOURCE market</vt:lpstr>
      <vt:lpstr>TAXES on the producer</vt:lpstr>
      <vt:lpstr>RESOURCE market</vt:lpstr>
      <vt:lpstr>SAVINGS and TAXES</vt:lpstr>
      <vt:lpstr>SAVINGS and TAXES</vt:lpstr>
      <vt:lpstr>Slide 41</vt:lpstr>
      <vt:lpstr>RESOURCE MARKET</vt:lpstr>
      <vt:lpstr>PRODUCT MARKET</vt:lpstr>
      <vt:lpstr>GOVERNMENT</vt:lpstr>
      <vt:lpstr>BANK</vt:lpstr>
      <vt:lpstr>MONEY: FOR GOODS (PRODUCT MARKET)</vt:lpstr>
      <vt:lpstr>MONEY: FOR SERVICES (PRODUCT MARKET)</vt:lpstr>
      <vt:lpstr>Slide 48</vt:lpstr>
      <vt:lpstr>MONEY: WAGE FOR LABOR (RESOURCE MARKET)</vt:lpstr>
      <vt:lpstr>MONEY: RENT FOR LAND (RESOURCE MARKET)</vt:lpstr>
      <vt:lpstr>MONEY: PROFIT/INTEREST ON INVESTMENT (RESOURCE MARKET)</vt:lpstr>
    </vt:vector>
  </TitlesOfParts>
  <Company>vbcps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Describe the circular flow of resources, goods and services, and money in the U.S. economy</dc:title>
  <dc:creator>VBCPS VBCPS</dc:creator>
  <cp:lastModifiedBy>Robb</cp:lastModifiedBy>
  <cp:revision>40</cp:revision>
  <dcterms:created xsi:type="dcterms:W3CDTF">2004-04-21T17:23:40Z</dcterms:created>
  <dcterms:modified xsi:type="dcterms:W3CDTF">2010-04-15T13:35:52Z</dcterms:modified>
</cp:coreProperties>
</file>